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42"/>
  </p:notesMasterIdLst>
  <p:handoutMasterIdLst>
    <p:handoutMasterId r:id="rId43"/>
  </p:handoutMasterIdLst>
  <p:sldIdLst>
    <p:sldId id="645" r:id="rId3"/>
    <p:sldId id="646" r:id="rId4"/>
    <p:sldId id="722" r:id="rId5"/>
    <p:sldId id="707" r:id="rId6"/>
    <p:sldId id="708" r:id="rId7"/>
    <p:sldId id="702" r:id="rId8"/>
    <p:sldId id="737" r:id="rId9"/>
    <p:sldId id="738" r:id="rId10"/>
    <p:sldId id="709" r:id="rId11"/>
    <p:sldId id="740" r:id="rId12"/>
    <p:sldId id="742" r:id="rId13"/>
    <p:sldId id="744" r:id="rId14"/>
    <p:sldId id="746" r:id="rId15"/>
    <p:sldId id="748" r:id="rId16"/>
    <p:sldId id="749" r:id="rId17"/>
    <p:sldId id="751" r:id="rId18"/>
    <p:sldId id="753" r:id="rId19"/>
    <p:sldId id="756" r:id="rId20"/>
    <p:sldId id="710" r:id="rId21"/>
    <p:sldId id="758" r:id="rId22"/>
    <p:sldId id="760" r:id="rId23"/>
    <p:sldId id="762" r:id="rId24"/>
    <p:sldId id="764" r:id="rId25"/>
    <p:sldId id="766" r:id="rId26"/>
    <p:sldId id="769" r:id="rId27"/>
    <p:sldId id="771" r:id="rId28"/>
    <p:sldId id="773" r:id="rId29"/>
    <p:sldId id="775" r:id="rId30"/>
    <p:sldId id="777" r:id="rId31"/>
    <p:sldId id="779" r:id="rId32"/>
    <p:sldId id="781" r:id="rId33"/>
    <p:sldId id="785" r:id="rId34"/>
    <p:sldId id="787" r:id="rId35"/>
    <p:sldId id="789" r:id="rId36"/>
    <p:sldId id="791" r:id="rId37"/>
    <p:sldId id="793" r:id="rId38"/>
    <p:sldId id="795" r:id="rId39"/>
    <p:sldId id="797" r:id="rId40"/>
    <p:sldId id="798" r:id="rId41"/>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7" name="1206988966@qq.com" initials="1" lastIdx="1" clrIdx="2"/>
  <p:cmAuthor id="1" name="Administrator" initials="A" lastIdx="1" clrIdx="0"/>
  <p:cmAuthor id="8" name="姜伟光" initials="姜" lastIdx="1" clrIdx="0"/>
  <p:cmAuthor id="2" name="作者" initials="A" lastIdx="1" clrIdx="1"/>
  <p:cmAuthor id="4" name="王习习" initials="王" lastIdx="2"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FFFFFF"/>
    <a:srgbClr val="FF0000"/>
    <a:srgbClr val="C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5" d="100"/>
          <a:sy n="75" d="100"/>
        </p:scale>
        <p:origin x="-516"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rPr>
              <a:pPr/>
              <a:t>2024/8/16</a:t>
            </a:fld>
            <a:endParaRPr lang="zh-CN" altLang="en-US">
              <a:latin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rPr>
              <a:pPr/>
              <a:t>‹#›</a:t>
            </a:fld>
            <a:endParaRPr lang="zh-CN" altLang="en-US">
              <a:latin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F7C44-55A6-46E7-8900-3D0DA4FBCC85}" type="datetimeFigureOut">
              <a:rPr lang="zh-CN" altLang="en-US" smtClean="0"/>
              <a:pPr/>
              <a:t>2024/8/16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860A-4938-48C7-A1C3-32BEDCBFC25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39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065EF7A-2338-4B2A-9133-09ADA22FED7D}"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DA2CC75-8280-4D50-8556-C2874ADEF926}" type="datetimeFigureOut">
              <a:rPr lang="zh-CN" altLang="en-US" smtClean="0"/>
              <a:pPr/>
              <a:t>2024/8/16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6E190E77-D57C-49F8-ADC2-FB99C50EBC2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pPr/>
              <a:t>2024/8/16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pPr/>
              <a:t>2024/8/16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pPr/>
              <a:t>2024/8/16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pPr/>
              <a:t>2024/8/16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cs typeface="微软雅黑" panose="020B050302020402020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pPr/>
              <a:t>2024/8/16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mc:Choice xmlns:p14="http://schemas.microsoft.com/office/powerpoint/2010/main" xmlns="" Requires="p14">
      <p:transition spd="slow" p14:dur="1500" advClick="0" advTm="5000">
        <p:random/>
      </p:transition>
    </mc:Choice>
    <mc:Fallback>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11" cstate="print"/>
          <a:stretch>
            <a:fillRect/>
          </a:stretch>
        </p:blipFill>
        <p:spPr>
          <a:xfrm>
            <a:off x="635" y="0"/>
            <a:ext cx="12192000" cy="6858000"/>
          </a:xfrm>
          <a:prstGeom prst="rect">
            <a:avLst/>
          </a:prstGeom>
        </p:spPr>
      </p:pic>
      <p:grpSp>
        <p:nvGrpSpPr>
          <p:cNvPr id="19" name="组合 18"/>
          <p:cNvGrpSpPr/>
          <p:nvPr/>
        </p:nvGrpSpPr>
        <p:grpSpPr>
          <a:xfrm>
            <a:off x="3262630" y="4017010"/>
            <a:ext cx="5714365" cy="997585"/>
            <a:chOff x="6282" y="6709"/>
            <a:chExt cx="4279" cy="569"/>
          </a:xfrm>
        </p:grpSpPr>
        <p:grpSp>
          <p:nvGrpSpPr>
            <p:cNvPr id="20" name="组合 19"/>
            <p:cNvGrpSpPr/>
            <p:nvPr/>
          </p:nvGrpSpPr>
          <p:grpSpPr>
            <a:xfrm>
              <a:off x="6282" y="6711"/>
              <a:ext cx="567" cy="567"/>
              <a:chOff x="891974" y="4415843"/>
              <a:chExt cx="450443" cy="450443"/>
            </a:xfrm>
          </p:grpSpPr>
          <p:sp>
            <p:nvSpPr>
              <p:cNvPr id="21" name="椭圆 20"/>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9"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sp>
          <p:nvSpPr>
            <p:cNvPr id="10" name="文本框 9"/>
            <p:cNvSpPr txBox="1"/>
            <p:nvPr>
              <p:custDataLst>
                <p:tags r:id="rId9"/>
              </p:custDataLst>
            </p:nvPr>
          </p:nvSpPr>
          <p:spPr>
            <a:xfrm>
              <a:off x="6859" y="6709"/>
              <a:ext cx="2560" cy="376"/>
            </a:xfrm>
            <a:prstGeom prst="rect">
              <a:avLst/>
            </a:prstGeom>
            <a:noFill/>
          </p:spPr>
          <p:txBody>
            <a:bodyPr wrap="square" rtlCol="0">
              <a:noAutofit/>
              <a:scene3d>
                <a:camera prst="orthographicFront"/>
                <a:lightRig rig="threePt" dir="t"/>
              </a:scene3d>
              <a:sp3d contourW="12700"/>
            </a:bodyPr>
            <a:lstStyle/>
            <a:p>
              <a:pPr algn="ctr">
                <a:defRPr/>
              </a:pPr>
              <a:r>
                <a:rPr lang="en-US" altLang="zh-CN" sz="4400" kern="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   </a:t>
              </a:r>
              <a:r>
                <a:rPr lang="zh-CN" altLang="en-US" sz="4000" kern="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第二十五号</a:t>
              </a:r>
            </a:p>
          </p:txBody>
        </p:sp>
        <p:grpSp>
          <p:nvGrpSpPr>
            <p:cNvPr id="12" name="组合 11"/>
            <p:cNvGrpSpPr/>
            <p:nvPr/>
          </p:nvGrpSpPr>
          <p:grpSpPr>
            <a:xfrm>
              <a:off x="9994" y="6711"/>
              <a:ext cx="567" cy="567"/>
              <a:chOff x="891974" y="4415843"/>
              <a:chExt cx="450443" cy="450443"/>
            </a:xfrm>
          </p:grpSpPr>
          <p:sp>
            <p:nvSpPr>
              <p:cNvPr id="14" name="椭圆 13"/>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6"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32" name="文本框 31"/>
          <p:cNvSpPr txBox="1"/>
          <p:nvPr/>
        </p:nvSpPr>
        <p:spPr>
          <a:xfrm>
            <a:off x="532130" y="1157605"/>
            <a:ext cx="11229975" cy="2495550"/>
          </a:xfrm>
          <a:prstGeom prst="rect">
            <a:avLst/>
          </a:prstGeom>
          <a:noFill/>
        </p:spPr>
        <p:txBody>
          <a:bodyPr wrap="square" rtlCol="0">
            <a:noAutofit/>
          </a:bodyPr>
          <a:lstStyle/>
          <a:p>
            <a:pPr algn="ctr"/>
            <a:r>
              <a:rPr lang="zh-CN" altLang="en-US" sz="7200" b="1">
                <a:ln w="19050">
                  <a:noFill/>
                </a:ln>
                <a:solidFill>
                  <a:srgbClr val="C0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中华人民共和国</a:t>
            </a:r>
          </a:p>
          <a:p>
            <a:pPr algn="ctr"/>
            <a:r>
              <a:rPr lang="zh-CN" altLang="en-US" sz="7200" b="1">
                <a:ln w="19050">
                  <a:noFill/>
                </a:ln>
                <a:solidFill>
                  <a:srgbClr val="C00000"/>
                </a:solidFill>
                <a:effectLst/>
                <a:latin typeface="微软雅黑" panose="020B0503020204020204" charset="-122"/>
                <a:ea typeface="微软雅黑" panose="020B0503020204020204" charset="-122"/>
                <a:cs typeface="微软雅黑" panose="020B0503020204020204" charset="-122"/>
                <a:sym typeface="微软雅黑" panose="020B0503020204020204" charset="-122"/>
              </a:rPr>
              <a:t>主席令</a:t>
            </a:r>
          </a:p>
        </p:txBody>
      </p:sp>
      <p:grpSp>
        <p:nvGrpSpPr>
          <p:cNvPr id="15" name="组合 14"/>
          <p:cNvGrpSpPr/>
          <p:nvPr/>
        </p:nvGrpSpPr>
        <p:grpSpPr>
          <a:xfrm>
            <a:off x="1635760" y="3653155"/>
            <a:ext cx="8963025" cy="363855"/>
            <a:chOff x="1548831" y="1491630"/>
            <a:chExt cx="6188178" cy="255096"/>
          </a:xfrm>
        </p:grpSpPr>
        <p:grpSp>
          <p:nvGrpSpPr>
            <p:cNvPr id="16" name="组合 15"/>
            <p:cNvGrpSpPr/>
            <p:nvPr/>
          </p:nvGrpSpPr>
          <p:grpSpPr>
            <a:xfrm>
              <a:off x="4118171" y="1491630"/>
              <a:ext cx="887762" cy="255096"/>
              <a:chOff x="3965502" y="1879809"/>
              <a:chExt cx="1193100" cy="342834"/>
            </a:xfrm>
            <a:solidFill>
              <a:srgbClr val="E71E17"/>
            </a:solidFill>
          </p:grpSpPr>
          <p:sp>
            <p:nvSpPr>
              <p:cNvPr id="28" name="dark-star-shape_15445"/>
              <p:cNvSpPr>
                <a:spLocks noChangeAspect="1"/>
              </p:cNvSpPr>
              <p:nvPr>
                <p:custDataLst>
                  <p:tags r:id="rId4"/>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rgbClr val="DA0205"/>
              </a:solidFill>
              <a:ln>
                <a:noFill/>
              </a:ln>
            </p:spPr>
          </p:sp>
          <p:sp>
            <p:nvSpPr>
              <p:cNvPr id="29" name="dark-star-shape_15445"/>
              <p:cNvSpPr>
                <a:spLocks noChangeAspect="1"/>
              </p:cNvSpPr>
              <p:nvPr>
                <p:custDataLst>
                  <p:tags r:id="rId5"/>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rgbClr val="DA0205"/>
              </a:solidFill>
              <a:ln>
                <a:noFill/>
              </a:ln>
            </p:spPr>
          </p:sp>
          <p:sp>
            <p:nvSpPr>
              <p:cNvPr id="17" name="dark-star-shape_15445"/>
              <p:cNvSpPr>
                <a:spLocks noChangeAspect="1"/>
              </p:cNvSpPr>
              <p:nvPr>
                <p:custDataLst>
                  <p:tags r:id="rId6"/>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rgbClr val="DA0205"/>
              </a:solidFill>
              <a:ln>
                <a:noFill/>
              </a:ln>
            </p:spPr>
          </p:sp>
          <p:sp>
            <p:nvSpPr>
              <p:cNvPr id="18" name="dark-star-shape_15445"/>
              <p:cNvSpPr>
                <a:spLocks noChangeAspect="1"/>
              </p:cNvSpPr>
              <p:nvPr>
                <p:custDataLst>
                  <p:tags r:id="rId7"/>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rgbClr val="DA0205"/>
              </a:solidFill>
              <a:ln>
                <a:noFill/>
              </a:ln>
            </p:spPr>
          </p:sp>
          <p:sp>
            <p:nvSpPr>
              <p:cNvPr id="30" name="dark-star-shape_15445"/>
              <p:cNvSpPr>
                <a:spLocks noChangeAspect="1"/>
              </p:cNvSpPr>
              <p:nvPr>
                <p:custDataLst>
                  <p:tags r:id="rId8"/>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solidFill>
                <a:srgbClr val="DA0205"/>
              </a:solidFill>
              <a:ln>
                <a:noFill/>
              </a:ln>
            </p:spPr>
          </p:sp>
        </p:grpSp>
        <p:grpSp>
          <p:nvGrpSpPr>
            <p:cNvPr id="31" name="组合 30"/>
            <p:cNvGrpSpPr/>
            <p:nvPr/>
          </p:nvGrpSpPr>
          <p:grpSpPr>
            <a:xfrm>
              <a:off x="1548831" y="1619178"/>
              <a:ext cx="6188178" cy="0"/>
              <a:chOff x="1548831" y="2082167"/>
              <a:chExt cx="6188178" cy="0"/>
            </a:xfrm>
          </p:grpSpPr>
          <p:cxnSp>
            <p:nvCxnSpPr>
              <p:cNvPr id="33" name="直接连接符 32"/>
              <p:cNvCxnSpPr/>
              <p:nvPr>
                <p:custDataLst>
                  <p:tags r:id="rId2"/>
                </p:custDataLst>
              </p:nvPr>
            </p:nvCxnSpPr>
            <p:spPr>
              <a:xfrm>
                <a:off x="5148064" y="2082167"/>
                <a:ext cx="2588945" cy="0"/>
              </a:xfrm>
              <a:prstGeom prst="line">
                <a:avLst/>
              </a:prstGeom>
              <a:ln w="15875">
                <a:solidFill>
                  <a:srgbClr val="DA0205"/>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3"/>
                </p:custDataLst>
              </p:nvPr>
            </p:nvCxnSpPr>
            <p:spPr>
              <a:xfrm>
                <a:off x="1548831" y="2082167"/>
                <a:ext cx="2447105" cy="0"/>
              </a:xfrm>
              <a:prstGeom prst="line">
                <a:avLst/>
              </a:prstGeom>
              <a:ln w="15875">
                <a:solidFill>
                  <a:srgbClr val="DA0205"/>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0" y="3016885"/>
            <a:ext cx="12192635" cy="3827546"/>
            <a:chOff x="0" y="4751"/>
            <a:chExt cx="14400" cy="3385"/>
          </a:xfrm>
        </p:grpSpPr>
        <p:pic>
          <p:nvPicPr>
            <p:cNvPr id="4" name="图片 3" descr="天坛 8"/>
            <p:cNvPicPr>
              <a:picLocks noChangeAspect="1"/>
            </p:cNvPicPr>
            <p:nvPr>
              <p:custDataLst>
                <p:tags r:id="rId1"/>
              </p:custDataLst>
            </p:nvPr>
          </p:nvPicPr>
          <p:blipFill>
            <a:blip r:embed="rId12"/>
            <a:srcRect l="34045"/>
            <a:stretch>
              <a:fillRect/>
            </a:stretch>
          </p:blipFill>
          <p:spPr>
            <a:xfrm>
              <a:off x="0" y="4751"/>
              <a:ext cx="2457" cy="3349"/>
            </a:xfrm>
            <a:prstGeom prst="rect">
              <a:avLst/>
            </a:prstGeom>
          </p:spPr>
        </p:pic>
        <p:pic>
          <p:nvPicPr>
            <p:cNvPr id="5" name="图片 4" descr="石狮"/>
            <p:cNvPicPr>
              <a:picLocks noChangeAspect="1"/>
            </p:cNvPicPr>
            <p:nvPr/>
          </p:nvPicPr>
          <p:blipFill>
            <a:blip r:embed="rId13"/>
            <a:stretch>
              <a:fillRect/>
            </a:stretch>
          </p:blipFill>
          <p:spPr>
            <a:xfrm flipH="1">
              <a:off x="11376" y="5004"/>
              <a:ext cx="3024" cy="3132"/>
            </a:xfrm>
            <a:prstGeom prst="rect">
              <a:avLst/>
            </a:prstGeom>
          </p:spPr>
        </p:pic>
      </p:grpSp>
    </p:spTree>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2000" fill="hold">
                                          <p:stCondLst>
                                            <p:cond delay="0"/>
                                          </p:stCondLst>
                                        </p:cTn>
                                        <p:tgtEl>
                                          <p:spTgt spid="19"/>
                                        </p:tgtEl>
                                        <p:attrNameLst>
                                          <p:attrName>style.visibility</p:attrName>
                                        </p:attrNameLst>
                                      </p:cBhvr>
                                      <p:to>
                                        <p:strVal val="visible"/>
                                      </p:to>
                                    </p:set>
                                    <p:anim calcmode="lin" valueType="num">
                                      <p:cBhvr>
                                        <p:cTn id="7" dur="2000" fill="hold"/>
                                        <p:tgtEl>
                                          <p:spTgt spid="19"/>
                                        </p:tgtEl>
                                        <p:attrNameLst>
                                          <p:attrName>ppt_w</p:attrName>
                                        </p:attrNameLst>
                                      </p:cBhvr>
                                      <p:tavLst>
                                        <p:tav tm="0">
                                          <p:val>
                                            <p:strVal val="#ppt_w*0.70"/>
                                          </p:val>
                                        </p:tav>
                                        <p:tav tm="100000">
                                          <p:val>
                                            <p:strVal val="#ppt_w"/>
                                          </p:val>
                                        </p:tav>
                                      </p:tavLst>
                                    </p:anim>
                                    <p:anim calcmode="lin" valueType="num">
                                      <p:cBhvr>
                                        <p:cTn id="8" dur="2000" fill="hold"/>
                                        <p:tgtEl>
                                          <p:spTgt spid="19"/>
                                        </p:tgtEl>
                                        <p:attrNameLst>
                                          <p:attrName>ppt_h</p:attrName>
                                        </p:attrNameLst>
                                      </p:cBhvr>
                                      <p:tavLst>
                                        <p:tav tm="0">
                                          <p:val>
                                            <p:strVal val="#ppt_h"/>
                                          </p:val>
                                        </p:tav>
                                        <p:tav tm="100000">
                                          <p:val>
                                            <p:strVal val="#ppt_h"/>
                                          </p:val>
                                        </p:tav>
                                      </p:tavLst>
                                    </p:anim>
                                    <p:animEffect transition="in" filter="fade">
                                      <p:cBhvr>
                                        <p:cTn id="9" dur="2000"/>
                                        <p:tgtEl>
                                          <p:spTgt spid="19"/>
                                        </p:tgtEl>
                                      </p:cBhvr>
                                    </p:animEffect>
                                  </p:childTnLst>
                                </p:cTn>
                              </p:par>
                              <p:par>
                                <p:cTn id="10" presetID="16" presetClass="entr" presetSubtype="37"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PA-102241"/>
          <p:cNvSpPr/>
          <p:nvPr>
            <p:custDataLst>
              <p:tags r:id="rId3"/>
            </p:custDataLst>
          </p:nvPr>
        </p:nvSpPr>
        <p:spPr>
          <a:xfrm>
            <a:off x="1215390" y="354330"/>
            <a:ext cx="2415540" cy="460375"/>
          </a:xfrm>
          <a:prstGeom prst="rect">
            <a:avLst/>
          </a:prstGeom>
        </p:spPr>
        <p:txBody>
          <a:bodyPr wrap="square">
            <a:spAutoFit/>
          </a:bodyPr>
          <a:lstStyle/>
          <a:p>
            <a:pPr algn="l">
              <a:defRPr/>
            </a:pPr>
            <a:r>
              <a:rPr lang="zh-CN" sz="2400" dirty="0">
                <a:solidFill>
                  <a:srgbClr val="BC000D"/>
                </a:solidFill>
                <a:latin typeface="微软雅黑" panose="020B0503020204020204" charset="-122"/>
                <a:ea typeface="微软雅黑" panose="020B0503020204020204" charset="-122"/>
              </a:rPr>
              <a:t>管理与指挥体制</a:t>
            </a:r>
          </a:p>
        </p:txBody>
      </p: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6"/>
          <a:stretch>
            <a:fillRect/>
          </a:stretch>
        </p:blipFill>
        <p:spPr>
          <a:xfrm>
            <a:off x="0" y="5462905"/>
            <a:ext cx="12192000" cy="1395095"/>
          </a:xfrm>
          <a:prstGeom prst="rect">
            <a:avLst/>
          </a:prstGeom>
        </p:spPr>
      </p:pic>
      <p:sp>
        <p:nvSpPr>
          <p:cNvPr id="6" name="文本框 5"/>
          <p:cNvSpPr txBox="1"/>
          <p:nvPr/>
        </p:nvSpPr>
        <p:spPr>
          <a:xfrm>
            <a:off x="1238250" y="949960"/>
            <a:ext cx="9953625" cy="5354320"/>
          </a:xfrm>
          <a:prstGeom prst="rect">
            <a:avLst/>
          </a:prstGeom>
          <a:noFill/>
        </p:spPr>
        <p:txBody>
          <a:bodyPr wrap="square" rtlCol="0">
            <a:spAutoFit/>
          </a:bodyPr>
          <a:lstStyle/>
          <a:p>
            <a:r>
              <a:rPr lang="zh-CN" altLang="en-US"/>
              <a:t>第十六条　国家建立统一指挥、专常兼备、反应灵敏、上下联动的应急管理体制和综合协调、分类管理、分级负责、属地管理为主的工作体系。</a:t>
            </a:r>
          </a:p>
          <a:p>
            <a:endParaRPr lang="zh-CN" altLang="en-US"/>
          </a:p>
          <a:p>
            <a:r>
              <a:rPr lang="zh-CN" altLang="en-US"/>
              <a:t>第十七条　县级人民政府对本行政区域内突发事件的应对管理工作负责。突发事件发生后，发生地县级人民政府应当立即采取措施控制事态发展，组织开展应急救援和处置工作，并立即向上一级人民政府报告，必要时可以越级上报，具备条件的，应当进行网络直报或者自动速报。</a:t>
            </a:r>
          </a:p>
          <a:p>
            <a:endParaRPr lang="zh-CN" altLang="en-US"/>
          </a:p>
          <a:p>
            <a:r>
              <a:rPr lang="zh-CN" altLang="en-US"/>
              <a:t>第十八条　突发事件涉及两个以上行政区域的，其应对管理工作由有关行政区域共同的上一级人民政府负责，或者由各有关行政区域的上一级人民政府共同负责。共同负责的人民政府应当按照国家有关规定，建立信息共享和协调配合机制。根据共同应对突发事件的需要，地方人民政府之间可以建立协同应对机制。</a:t>
            </a:r>
          </a:p>
          <a:p>
            <a:endParaRPr lang="zh-CN" altLang="en-US"/>
          </a:p>
          <a:p>
            <a:r>
              <a:rPr lang="zh-CN" altLang="en-US"/>
              <a:t>第十九条　县级以上人民政府是突发事件应对管理工作的行政领导机关。</a:t>
            </a:r>
          </a:p>
          <a:p>
            <a:endParaRPr lang="zh-CN" altLang="en-US"/>
          </a:p>
          <a:p>
            <a:r>
              <a:rPr lang="zh-CN" altLang="en-US"/>
              <a:t>第二十条　突发事件应急指挥机构在突发事件应对过程中可以依法发布有关突发事件应对的决定、命令、措施。突发事件应急指挥机构发布的决定、命令、措施与设立它的人民政府发布的决定、命令、措施具有同等效力，法律责任由设立它的人民政府承担。</a:t>
            </a:r>
          </a:p>
          <a:p>
            <a:endParaRPr lang="zh-CN" altLang="en-US"/>
          </a:p>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PA-102241"/>
          <p:cNvSpPr/>
          <p:nvPr>
            <p:custDataLst>
              <p:tags r:id="rId3"/>
            </p:custDataLst>
          </p:nvPr>
        </p:nvSpPr>
        <p:spPr>
          <a:xfrm>
            <a:off x="1215390" y="354330"/>
            <a:ext cx="2415540" cy="460375"/>
          </a:xfrm>
          <a:prstGeom prst="rect">
            <a:avLst/>
          </a:prstGeom>
        </p:spPr>
        <p:txBody>
          <a:bodyPr wrap="square">
            <a:spAutoFit/>
          </a:bodyPr>
          <a:lstStyle/>
          <a:p>
            <a:pPr algn="l">
              <a:defRPr/>
            </a:pPr>
            <a:r>
              <a:rPr lang="zh-CN" sz="2400" dirty="0">
                <a:solidFill>
                  <a:srgbClr val="BC000D"/>
                </a:solidFill>
                <a:latin typeface="微软雅黑" panose="020B0503020204020204" charset="-122"/>
                <a:ea typeface="微软雅黑" panose="020B0503020204020204" charset="-122"/>
              </a:rPr>
              <a:t>管理与指挥体制</a:t>
            </a:r>
          </a:p>
        </p:txBody>
      </p: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6"/>
          <a:stretch>
            <a:fillRect/>
          </a:stretch>
        </p:blipFill>
        <p:spPr>
          <a:xfrm>
            <a:off x="0" y="5462905"/>
            <a:ext cx="12192000" cy="1395095"/>
          </a:xfrm>
          <a:prstGeom prst="rect">
            <a:avLst/>
          </a:prstGeom>
        </p:spPr>
      </p:pic>
      <p:sp>
        <p:nvSpPr>
          <p:cNvPr id="6" name="文本框 5"/>
          <p:cNvSpPr txBox="1"/>
          <p:nvPr/>
        </p:nvSpPr>
        <p:spPr>
          <a:xfrm>
            <a:off x="1238250" y="949960"/>
            <a:ext cx="9953625" cy="4523105"/>
          </a:xfrm>
          <a:prstGeom prst="rect">
            <a:avLst/>
          </a:prstGeom>
          <a:noFill/>
        </p:spPr>
        <p:txBody>
          <a:bodyPr wrap="square" rtlCol="0">
            <a:spAutoFit/>
          </a:bodyPr>
          <a:lstStyle/>
          <a:p>
            <a:r>
              <a:rPr lang="zh-CN" altLang="en-US">
                <a:sym typeface="+mn-ea"/>
              </a:rPr>
              <a:t>第二十一条　县级以上人民政府应急管理部门和卫生健康、公安等有关部门应当在各自职责范围内做好有关突发事件应对管理工作，并指导、协助下级人民政府及其相应部门做好有关突发事件的应对管理工作。</a:t>
            </a:r>
          </a:p>
          <a:p>
            <a:endParaRPr lang="zh-CN" altLang="en-US">
              <a:sym typeface="+mn-ea"/>
            </a:endParaRPr>
          </a:p>
          <a:p>
            <a:r>
              <a:rPr lang="zh-CN" altLang="en-US">
                <a:sym typeface="+mn-ea"/>
              </a:rPr>
              <a:t>第二十二条　乡级人民政府、街道办事处应当明确专门工作力量，负责突发事件应对有关工作。</a:t>
            </a:r>
          </a:p>
          <a:p>
            <a:endParaRPr lang="zh-CN" altLang="en-US">
              <a:sym typeface="+mn-ea"/>
            </a:endParaRPr>
          </a:p>
          <a:p>
            <a:r>
              <a:rPr lang="zh-CN" altLang="en-US">
                <a:sym typeface="+mn-ea"/>
              </a:rPr>
              <a:t>第二十三条　公民、法人和其他组织有义务参与突发事件应对工作。</a:t>
            </a:r>
          </a:p>
          <a:p>
            <a:endParaRPr lang="zh-CN" altLang="en-US">
              <a:sym typeface="+mn-ea"/>
            </a:endParaRPr>
          </a:p>
          <a:p>
            <a:r>
              <a:rPr lang="zh-CN" altLang="en-US">
                <a:sym typeface="+mn-ea"/>
              </a:rPr>
              <a:t>第二十四条　中国人民解放军、中国人民武装警察部队和民兵组织依照本法和其他有关法律、行政法规、军事法规的规定以及国务院、中央军事委员会的命令，参加突发事件的应急救援和处置工作。</a:t>
            </a:r>
          </a:p>
          <a:p>
            <a:endParaRPr lang="zh-CN" altLang="en-US">
              <a:sym typeface="+mn-ea"/>
            </a:endParaRPr>
          </a:p>
          <a:p>
            <a:r>
              <a:rPr lang="zh-CN" altLang="en-US">
                <a:sym typeface="+mn-ea"/>
              </a:rPr>
              <a:t>第二十五条　县级以上人民政府及其设立的突发事件应急指挥机构发布的有关突发事件应对的决定、命令、措施，应当及时报本级人民代表大会常务委员会备案；突发事件应急处置工作结束后，应当向本级人民代表大会常务委员会作出专项工作报告。</a:t>
            </a:r>
          </a:p>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第三章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sz="5400">
                <a:solidFill>
                  <a:srgbClr val="C00000"/>
                </a:solidFill>
                <a:latin typeface="微软雅黑" panose="020B0503020204020204" charset="-122"/>
                <a:ea typeface="微软雅黑" panose="020B0503020204020204" charset="-122"/>
              </a:rPr>
              <a:t>预防与应急准备</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zh-CN" altLang="en-US"/>
              <a:t>第二十六条　国家建立健全突发事件应急预案体系。</a:t>
            </a:r>
          </a:p>
          <a:p>
            <a:r>
              <a:rPr lang="zh-CN" altLang="en-US"/>
              <a:t>国务院制定国家突发事件总体应急预案，组织制定国家突发事件专项应急预案；国务院有关部门根据各自的职责和国务院相关应急预案，制定国家突发事件部门应急预案并报国务院备案。</a:t>
            </a:r>
          </a:p>
          <a:p>
            <a:endParaRPr lang="zh-CN" altLang="en-US"/>
          </a:p>
          <a:p>
            <a:r>
              <a:rPr lang="zh-CN" altLang="en-US"/>
              <a:t>第二十七条　县级以上人民政府应急管理部门指导突发事件应急预案体系建设，综合协调应急预案衔接工作，增强有关应急预案的衔接性和实效性。</a:t>
            </a:r>
          </a:p>
          <a:p>
            <a:endParaRPr lang="zh-CN" altLang="en-US"/>
          </a:p>
          <a:p>
            <a:r>
              <a:rPr lang="zh-CN" altLang="en-US"/>
              <a:t>第二十八条　应急预案应当根据本法和其他有关法律、法规的规定，针对突发事件的性质、特点和可能造成的社会危害，具体规定突发事件应对管理工作的组织指挥体系与职责和突发事件的预防与预警机制、处置程序、应急保障措施以及事后恢复与重建措施等内容。</a:t>
            </a:r>
          </a:p>
          <a:p>
            <a:endParaRPr lang="zh-CN" altLang="en-US"/>
          </a:p>
          <a:p>
            <a:r>
              <a:rPr lang="zh-CN" altLang="en-US"/>
              <a:t>第二十九条　县级以上人民政府应当将突发事件应对工作纳入国民经济和社会发展规划。县级以上人民政府有关部门应当制定突发事件应急体系建设规划。</a:t>
            </a:r>
          </a:p>
          <a:p>
            <a:endParaRPr lang="zh-CN" altLang="en-US"/>
          </a:p>
          <a:p>
            <a:r>
              <a:rPr lang="zh-CN" altLang="en-US"/>
              <a:t>第三十条　国土空间规划等规划应当符合预防、处置突发事件的需要，统筹安排突发事件应对工作所必需的设备和基础设施建设，合理确定应急避难、封闭隔离、紧急医疗救治等场所，实现日常使用和应急使用的相互转换。</a:t>
            </a:r>
          </a:p>
          <a:p>
            <a:endParaRPr lang="zh-CN" altLang="en-US"/>
          </a:p>
          <a:p>
            <a:r>
              <a:rPr lang="zh-CN" altLang="en-US"/>
              <a:t>第三十一条　国务院应急管理部门会同卫生健康、自然资源、住房城乡建设等部门统筹、指导全国应急避难场所的建设和管理工作，建立健全应急避难场所标准体系。县级以上地方人民政府负责本行政区域内应急避难场所的规划、建设和管理工作。</a:t>
            </a:r>
          </a:p>
          <a:p>
            <a:endParaRPr lang="zh-CN" altLang="en-US"/>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zh-CN" altLang="en-US"/>
              <a:t>第三十二条　国家建立健全突发事件风险评估体系，对可能发生的突发事件进行综合性评估，有针对性地采取有效防范措施，减少突发事件的发生，最大限度减轻突发事件的影响。</a:t>
            </a:r>
          </a:p>
          <a:p>
            <a:endParaRPr lang="zh-CN" altLang="en-US"/>
          </a:p>
          <a:p>
            <a:r>
              <a:rPr lang="zh-CN" altLang="en-US"/>
              <a:t>第三十三条　县级人民政府应当对本行政区域内容易引发自然灾害、事故灾难和公共卫生事件的危险源、危险区域进行调查、登记、风险评估，定期进行检查、监控，并责令有关单位采取安全防范措施。</a:t>
            </a:r>
          </a:p>
          <a:p>
            <a:endParaRPr lang="zh-CN" altLang="en-US"/>
          </a:p>
          <a:p>
            <a:r>
              <a:rPr lang="zh-CN" altLang="en-US"/>
              <a:t>第三十四条　县级人民政府及其有关部门、乡级人民政府、街道办事处、居民委员会、村民委员会应当及时调解处理可能引发社会安全事件的矛盾纠纷。</a:t>
            </a:r>
          </a:p>
          <a:p>
            <a:endParaRPr lang="zh-CN" altLang="en-US"/>
          </a:p>
          <a:p>
            <a:r>
              <a:rPr lang="zh-CN" altLang="en-US"/>
              <a:t>第三十五条　所有单位应当建立健全安全管理制度，定期开展危险源辨识评估，制定安全防范措施；定期检查本单位各项安全防范措施的落实情况，及时消除事故隐患；掌握并及时处理本单位存在的可能引发社会安全事件的问题，防止矛盾激化和事态扩大；对本单位可能发生的突发事件和采取安全防范措施的情况，应当按照规定及时向所在地人民政府或者有关部门报告。</a:t>
            </a:r>
          </a:p>
          <a:p>
            <a:endParaRPr lang="zh-CN" altLang="en-US"/>
          </a:p>
          <a:p>
            <a:r>
              <a:rPr lang="zh-CN" altLang="en-US"/>
              <a:t>第三十六条　矿山、金属冶炼、建筑施工单位和易燃易爆物品、危险化学品、放射性物品等危险物品的生产、经营、运输、储存、使用单位，应当制定具体应急预案，配备必要的应急救援器材、设备和物资，并对生产经营场所、有危险物品的建筑物、构筑物及周边环境开展隐患排查，及时采取措施管控风险和消除隐患，防止发生突发事件</a:t>
            </a:r>
            <a:r>
              <a:rPr lang="zh-CN" altLang="en-US">
                <a:sym typeface="+mn-ea"/>
              </a:rPr>
              <a:t>。</a:t>
            </a:r>
            <a:endParaRPr lang="en-US" altLang="zh-CN"/>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en-US" altLang="zh-CN"/>
              <a:t>第三十七条　公共交通工具、公共场所和其他人员密集场所的经营单位或者管理单位应当制定具体应急预案，为交通工具和有关场所配备报警装置和必要的应急救援设备、设施，注明其使用方法，并显著标明安全撤离的通道、路线，保证安全通道、出口的畅通。</a:t>
            </a:r>
          </a:p>
          <a:p>
            <a:endParaRPr lang="en-US" altLang="zh-CN"/>
          </a:p>
          <a:p>
            <a:r>
              <a:rPr lang="en-US" altLang="zh-CN"/>
              <a:t>第三十八条　县级以上人民政府应当建立健全突发事件应对管理培训制度，对人民政府及其有关部门负有突发事件应对管理职责的工作人员以及居民委员会、村民委员会有关人员定期进行培训。</a:t>
            </a:r>
          </a:p>
          <a:p>
            <a:endParaRPr lang="en-US" altLang="zh-CN"/>
          </a:p>
          <a:p>
            <a:r>
              <a:rPr lang="en-US" altLang="zh-CN"/>
              <a:t>第三十九条　国家综合性消防救援队伍是应急救援的综合性常备骨干力量，按照国家有关规定执行综合应急救援任务。县级以上人民政府有关部门可以根据实际需要设立专业应急救援队伍。</a:t>
            </a:r>
          </a:p>
          <a:p>
            <a:endParaRPr lang="en-US" altLang="zh-CN"/>
          </a:p>
          <a:p>
            <a:r>
              <a:rPr lang="en-US" altLang="zh-CN"/>
              <a:t>第四十条　地方各级人民政府、县级以上人民政府有关部门、有关单位应当为其组建的应急救援队伍购买人身意外伤害保险，配备必要的防护装备和器材，防范和减少应急救援人员的人身伤害风险。</a:t>
            </a:r>
          </a:p>
          <a:p>
            <a:endParaRPr lang="en-US" altLang="zh-CN"/>
          </a:p>
          <a:p>
            <a:r>
              <a:rPr lang="en-US" altLang="zh-CN"/>
              <a:t>第四十一条　中国人民解放军、中国人民武装警察部队和民兵组织应当有计划地组织开展应急救援的专门训练。</a:t>
            </a:r>
          </a:p>
          <a:p>
            <a:endParaRPr lang="en-US" altLang="zh-CN"/>
          </a:p>
          <a:p>
            <a:r>
              <a:rPr lang="en-US" altLang="zh-CN"/>
              <a:t>第四十二条　县级人民政府及其有关部门、乡级人民政府、街道办事处应当组织开展面向社会公众的应急知识宣传普及活动和必要的应急演练。</a:t>
            </a:r>
          </a:p>
          <a:p>
            <a:endParaRPr lang="en-US" altLang="zh-CN"/>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en-US" altLang="zh-CN"/>
              <a:t>第四十三条　各级各类学校应当把应急教育纳入教育教学计划，对学生及教职工开展应急知识教育和应急演练，培养安全意识，提高自救与互救能力。</a:t>
            </a:r>
          </a:p>
          <a:p>
            <a:endParaRPr lang="en-US" altLang="zh-CN"/>
          </a:p>
          <a:p>
            <a:r>
              <a:rPr lang="en-US" altLang="zh-CN"/>
              <a:t>第四十四条　各级人民政府应当将突发事件应对工作所需经费纳入本级预算，并加强资金管理，提高资金使用绩效。</a:t>
            </a:r>
          </a:p>
          <a:p>
            <a:endParaRPr lang="en-US" altLang="zh-CN"/>
          </a:p>
          <a:p>
            <a:r>
              <a:rPr lang="en-US" altLang="zh-CN"/>
              <a:t>第四十五条　国家按照集中管理、统一调拨、平时服务、灾时应急、采储结合、节约高效的原则，建立健全应急物资储备保障制度，动态更新应急物资储备品种目录，完善重要应急物资的监管、生产、采购、储备、调拨和紧急配送体系，促进安全应急产业发展，优化产业布局。</a:t>
            </a:r>
          </a:p>
          <a:p>
            <a:endParaRPr lang="en-US" altLang="zh-CN"/>
          </a:p>
          <a:p>
            <a:r>
              <a:rPr lang="en-US" altLang="zh-CN"/>
              <a:t>第四十六条　设区的市级以上人民政府和突发事件易发、多发地区的县级人民政府应当建立应急救援物资、生活必需品和应急处置装备的储备保障制度。</a:t>
            </a:r>
          </a:p>
          <a:p>
            <a:endParaRPr lang="en-US" altLang="zh-CN"/>
          </a:p>
          <a:p>
            <a:r>
              <a:rPr lang="en-US" altLang="zh-CN"/>
              <a:t>第四十七条　国家建立健全应急运输保障体系，统筹铁路、公路、水运、民航、邮政、快递等运输和服务方式，制定应急运输保障方案，保障应急物资、装备和人员及时运输</a:t>
            </a:r>
          </a:p>
          <a:p>
            <a:r>
              <a:rPr lang="en-US" altLang="zh-CN"/>
              <a:t>。</a:t>
            </a:r>
          </a:p>
          <a:p>
            <a:r>
              <a:rPr lang="en-US" altLang="zh-CN"/>
              <a:t>第四十八条　国家建立健全能源应急保障体系，提高能源安全保障能力，确保受突发事件影响地区的能源供应。</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en-US" altLang="zh-CN"/>
              <a:t>第四十九条　国家建立健全应急通信、应急广播保障体系，加强应急通信系统、应急广播系统建设，确保突发事件应对工作的通信、广播安全畅通</a:t>
            </a:r>
            <a:r>
              <a:rPr lang="zh-CN" altLang="en-US"/>
              <a:t>。</a:t>
            </a:r>
          </a:p>
          <a:p>
            <a:endParaRPr lang="en-US" altLang="zh-CN"/>
          </a:p>
          <a:p>
            <a:r>
              <a:rPr lang="en-US" altLang="zh-CN"/>
              <a:t>第五十条　国家建立健全突发事件卫生应急体系，组织开展突发事件中的医疗救治、卫生学调查处置和心理援助等卫生应急工作，有效控制和消除危害。</a:t>
            </a:r>
          </a:p>
          <a:p>
            <a:endParaRPr lang="en-US" altLang="zh-CN"/>
          </a:p>
          <a:p>
            <a:r>
              <a:rPr lang="en-US" altLang="zh-CN"/>
              <a:t>第五十一条　县级以上人民政府应当加强急救医疗服务网络的建设，配备相应的医疗救治物资、设施设备和人员，提高医疗卫生机构应对各类突发事件的救治能力。</a:t>
            </a:r>
          </a:p>
          <a:p>
            <a:endParaRPr lang="en-US" altLang="zh-CN"/>
          </a:p>
          <a:p>
            <a:r>
              <a:rPr lang="en-US" altLang="zh-CN"/>
              <a:t>第五十二条　国家鼓励公民、法人和其他组织为突发事件应对工作提供物资、资金、技术支持和捐赠。接受捐赠的单位应当及时公开接受捐赠的情况和受赠财产的使用、管理情况，接受社会监督。</a:t>
            </a:r>
          </a:p>
          <a:p>
            <a:endParaRPr lang="en-US" altLang="zh-CN"/>
          </a:p>
          <a:p>
            <a:r>
              <a:rPr lang="en-US" altLang="zh-CN"/>
              <a:t>第五十三条　红十字会在突发事件中，应当对伤病人员和其他受害者提供紧急救援和人道救助，并协助人民政府开展与其职责相关的其他人道主义服务活动。有关人民政府应当给予红十字会支持和资助，保障其依法参与应对突发事件。</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5182870"/>
          </a:xfrm>
          <a:prstGeom prst="rect">
            <a:avLst/>
          </a:prstGeom>
          <a:noFill/>
        </p:spPr>
        <p:txBody>
          <a:bodyPr wrap="square" rtlCol="0">
            <a:noAutofit/>
          </a:bodyPr>
          <a:lstStyle/>
          <a:p>
            <a:r>
              <a:rPr lang="en-US" altLang="zh-CN"/>
              <a:t>第五十四条　有关单位应当加强应急救援资金、物资的管理，提高使用效率。任何单位和个人不得截留、挪用、私分或者变相私分应急救援资金、物资。</a:t>
            </a:r>
          </a:p>
          <a:p>
            <a:endParaRPr lang="en-US" altLang="zh-CN"/>
          </a:p>
          <a:p>
            <a:r>
              <a:rPr lang="en-US" altLang="zh-CN"/>
              <a:t>第五十五条　国家发展保险事业，建立政府支持、社会力量参与、市场化运作的巨灾风险保险体系，并鼓励单位和个人参加保险。</a:t>
            </a:r>
          </a:p>
          <a:p>
            <a:endParaRPr lang="en-US" altLang="zh-CN"/>
          </a:p>
          <a:p>
            <a:r>
              <a:rPr lang="en-US" altLang="zh-CN"/>
              <a:t>第五十六条　国家加强应急管理基础科学、重点行业领域关键核心技术的研究，加强互联网、云计算、大数据、人工智能等现代技术手段在突发事件应对工作中的应用，鼓励、扶持有条件的教学科研机构、企业培养应急管理人才和科技人才，研发、推广新技术、新材料、新设备和新工具，提高突发事件应对能力。</a:t>
            </a:r>
          </a:p>
          <a:p>
            <a:endParaRPr lang="en-US" altLang="zh-CN"/>
          </a:p>
          <a:p>
            <a:r>
              <a:rPr lang="en-US" altLang="zh-CN"/>
              <a:t>第五十七条　县级以上人民政府及其有关部门应当建立健全突发事件专家咨询论证制度，发挥专业人员在突发事件应对工作中的作用。</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sz="2400">
                <a:solidFill>
                  <a:srgbClr val="C00000"/>
                </a:solidFill>
                <a:latin typeface="微软雅黑" panose="020B0503020204020204" charset="-122"/>
                <a:ea typeface="微软雅黑" panose="020B0503020204020204" charset="-122"/>
                <a:sym typeface="+mn-ea"/>
              </a:rPr>
              <a:t>预防与应急准备</a:t>
            </a:r>
            <a:endParaRPr lang="zh-CN" altLang="en-US" sz="240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第四章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sz="5400">
                <a:solidFill>
                  <a:srgbClr val="C00000"/>
                </a:solidFill>
                <a:latin typeface="微软雅黑" panose="020B0503020204020204" charset="-122"/>
                <a:ea typeface="微软雅黑" panose="020B0503020204020204" charset="-122"/>
              </a:rPr>
              <a:t>监测与预警</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7" name="图片 6"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8" name="图片 7" descr="石狮"/>
            <p:cNvPicPr>
              <a:picLocks noChangeAspect="1"/>
            </p:cNvPicPr>
            <p:nvPr/>
          </p:nvPicPr>
          <p:blipFill>
            <a:blip r:embed="rId6"/>
            <a:stretch>
              <a:fillRect/>
            </a:stretch>
          </p:blipFill>
          <p:spPr>
            <a:xfrm flipH="1">
              <a:off x="11376" y="5004"/>
              <a:ext cx="3024" cy="3132"/>
            </a:xfrm>
            <a:prstGeom prst="rect">
              <a:avLst/>
            </a:prstGeom>
          </p:spPr>
        </p:pic>
      </p:grpSp>
      <p:sp>
        <p:nvSpPr>
          <p:cNvPr id="11" name="TextBox 10"/>
          <p:cNvSpPr txBox="1"/>
          <p:nvPr/>
        </p:nvSpPr>
        <p:spPr>
          <a:xfrm>
            <a:off x="1367155" y="2117725"/>
            <a:ext cx="9224010" cy="3328670"/>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l" defTabSz="914400" rtl="0" eaLnBrk="1" fontAlgn="auto" hangingPunct="1">
              <a:lnSpc>
                <a:spcPct val="150000"/>
              </a:lnSpc>
              <a:spcBef>
                <a:spcPct val="0"/>
              </a:spcBef>
              <a:spcAft>
                <a:spcPts val="0"/>
              </a:spcAft>
              <a:buClrTx/>
              <a:buSzTx/>
              <a:buFontTx/>
              <a:buNone/>
              <a:defRPr/>
            </a:pPr>
            <a:r>
              <a:rPr lang="en-US" sz="17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en-US" sz="17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sz="2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中华人民共和国突发事件应对法》已由中华人民共和国第十四届全国人民代表大会常务委员会第十次会议于2024年6月28日修订通过，现予公布，自2024年11月1日起施行。</a:t>
            </a:r>
          </a:p>
          <a:p>
            <a:pPr marR="0" lvl="0" indent="0" algn="l" defTabSz="914400" rtl="0" eaLnBrk="1" fontAlgn="auto" hangingPunct="1">
              <a:lnSpc>
                <a:spcPct val="150000"/>
              </a:lnSpc>
              <a:spcBef>
                <a:spcPct val="0"/>
              </a:spcBef>
              <a:spcAft>
                <a:spcPts val="0"/>
              </a:spcAft>
              <a:buClrTx/>
              <a:buSzTx/>
              <a:buFontTx/>
              <a:buNone/>
              <a:defRPr/>
            </a:pPr>
            <a:r>
              <a:rPr lang="en-US" sz="20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en-US" sz="2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中华人民共和国主席　习近平　　</a:t>
            </a:r>
          </a:p>
          <a:p>
            <a:pPr marR="0" lvl="0" indent="0" algn="l" defTabSz="914400" rtl="0" eaLnBrk="1" fontAlgn="auto" hangingPunct="1">
              <a:lnSpc>
                <a:spcPct val="150000"/>
              </a:lnSpc>
              <a:spcBef>
                <a:spcPct val="0"/>
              </a:spcBef>
              <a:spcAft>
                <a:spcPts val="0"/>
              </a:spcAft>
              <a:buClrTx/>
              <a:buSzTx/>
              <a:buFontTx/>
              <a:buNone/>
              <a:defRPr/>
            </a:pPr>
            <a:r>
              <a:rPr lang="en-US" sz="2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2024年6月28日</a:t>
            </a:r>
          </a:p>
        </p:txBody>
      </p:sp>
      <p:grpSp>
        <p:nvGrpSpPr>
          <p:cNvPr id="25" name="组合 24"/>
          <p:cNvGrpSpPr/>
          <p:nvPr/>
        </p:nvGrpSpPr>
        <p:grpSpPr>
          <a:xfrm>
            <a:off x="2228850" y="1800225"/>
            <a:ext cx="7762240" cy="394335"/>
            <a:chOff x="1339850" y="4659415"/>
            <a:chExt cx="9753600" cy="495103"/>
          </a:xfrm>
        </p:grpSpPr>
        <p:sp>
          <p:nvSpPr>
            <p:cNvPr id="17" name="KSO_Shape"/>
            <p:cNvSpPr/>
            <p:nvPr/>
          </p:nvSpPr>
          <p:spPr>
            <a:xfrm>
              <a:off x="5179642"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a:xfrm>
              <a:off x="6808417"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6406719" y="4740211"/>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a:xfrm>
              <a:off x="5518466" y="4740124"/>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a:xfrm>
              <a:off x="5884267" y="4659415"/>
              <a:ext cx="495103" cy="4951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2" name="直接连接符 21"/>
            <p:cNvCxnSpPr/>
            <p:nvPr/>
          </p:nvCxnSpPr>
          <p:spPr>
            <a:xfrm>
              <a:off x="7321550" y="4927600"/>
              <a:ext cx="37719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339850" y="4927600"/>
              <a:ext cx="35915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4512310" y="608330"/>
            <a:ext cx="3100070" cy="1137285"/>
          </a:xfrm>
          <a:prstGeom prst="rect">
            <a:avLst/>
          </a:prstGeom>
          <a:noFill/>
        </p:spPr>
        <p:txBody>
          <a:bodyPr wrap="square" rtlCol="0">
            <a:spAutoFit/>
          </a:bodyPr>
          <a:lstStyle/>
          <a:p>
            <a:pPr algn="ctr"/>
            <a:r>
              <a:rPr lang="zh-CN" altLang="en-US" sz="6800" spc="400">
                <a:solidFill>
                  <a:srgbClr val="C00000"/>
                </a:solidFill>
                <a:uFillTx/>
                <a:latin typeface="微软雅黑" panose="020B0503020204020204" charset="-122"/>
                <a:ea typeface="微软雅黑" panose="020B0503020204020204" charset="-122"/>
              </a:rPr>
              <a:t>前 言</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第五十八条　国家建立健全突发事件监测制度。县级以上人民政府及其有关部门应当根据自然灾害、事故灾难和公共卫生事件的种类和特点，建立健全基础信息数据库，完善监测网络，划分监测区域，确定监测点，明确监测项目，提供必要的设备、设施，配备专职或者兼职人员，对可能发生的突发事件进行监测。</a:t>
            </a:r>
          </a:p>
          <a:p>
            <a:endParaRPr lang="en-US" altLang="zh-CN"/>
          </a:p>
          <a:p>
            <a:r>
              <a:rPr lang="en-US" altLang="zh-CN"/>
              <a:t>第五十九条　国务院建立全国统一的突发事件信息系统。县级以上地方人民政府应当建立或者确定本地区统一的突发事件信息系统，汇集、储存、分析、传输有关突发事件的信息，并与上级人民政府及其有关部门、下级人民政府及其有关部门、专业机构、监测网点和重点企业的突发事件信息系统实现互联互通，加强跨部门、跨地区的信息共享与情报合作。</a:t>
            </a:r>
          </a:p>
          <a:p>
            <a:endParaRPr lang="en-US" altLang="zh-CN"/>
          </a:p>
          <a:p>
            <a:r>
              <a:rPr lang="en-US" altLang="zh-CN"/>
              <a:t>第六十条　县级以上人民政府及其有关部门、专业机构应当通过多种途径收集突发事件信息。</a:t>
            </a:r>
          </a:p>
          <a:p>
            <a:endParaRPr lang="en-US" altLang="zh-CN"/>
          </a:p>
          <a:p>
            <a:r>
              <a:rPr lang="en-US" altLang="zh-CN"/>
              <a:t>第六十一条　地方各级人民政府应当按照国家有关规定向上级人民政府报送突发事件信息。县级以上人民政府有关主管部门应当向本级人民政府相关部门通报突发事件信息，并报告上级人民政府主管部门。专业机构、监测网点和信息报告员应当及时向所在地人民政府及其有关主管部门报告突发事件信息。</a:t>
            </a:r>
          </a:p>
          <a:p>
            <a:endParaRPr lang="en-US" altLang="zh-CN"/>
          </a:p>
          <a:p>
            <a:r>
              <a:rPr lang="en-US" altLang="zh-CN"/>
              <a:t>第六十二条　县级以上地方人民政府应当及时汇总分析突发事件隐患和监测信息，必要时组织相关部门、专业技术人员、专家学者进行会商，对发生突发事件的可能性及其可能造成的影响进行评估；认为可能发生重大或者特别重大突发事件的，应当立即向上级人民政府报告，并向上级人民政府有关部门、当地驻军和可能受到危害的毗邻或者相关地区的人民政府通报，及时采取预防措施。</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监测与预警</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第六十三条　国家建立健全突发事件预警制度。可以预警的自然灾害、事故灾难和公共卫生事件的预警级别，按照突发事件发生的紧急程度、发展势态和可能造成的危害程度分为一级、二级、三级和四级，分别用红色、橙色、黄色和蓝色标示，一级为最高级别。</a:t>
            </a:r>
          </a:p>
          <a:p>
            <a:endParaRPr lang="en-US" altLang="zh-CN"/>
          </a:p>
          <a:p>
            <a:r>
              <a:rPr lang="en-US" altLang="zh-CN"/>
              <a:t>第六十四条　可以预警的自然灾害、事故灾难或者公共卫生事件即将发生或者发生的可能性增大时，县级以上地方人民政府应当根据有关法律、行政法规和国务院规定的权限和程序，发布相应级别的警报，决定并宣布有关地区进入预警期，同时向上一级人民政府报告，必要时可以越级上报；具备条件的，应当进行网络直报或者自动速报；同时向当地驻军和可能受到危害的毗邻或者相关地区的人民政府通报。</a:t>
            </a:r>
          </a:p>
          <a:p>
            <a:endParaRPr lang="en-US" altLang="zh-CN"/>
          </a:p>
          <a:p>
            <a:r>
              <a:rPr lang="en-US" altLang="zh-CN"/>
              <a:t>第六十五条　国家建立健全突发事件预警发布平台，按照有关规定及时、准确向社会发布突发事件预警信息。</a:t>
            </a:r>
          </a:p>
          <a:p>
            <a:endParaRPr lang="en-US" altLang="zh-CN"/>
          </a:p>
          <a:p>
            <a:endParaRPr lang="en-US" altLang="zh-CN"/>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监测与预警</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第六十六条　发布三级、四级警报，宣布进入预警期后，县级以上地方人民政府应当根据即将发生的突发事件的特点和可能造成的危害，采取下列措施</a:t>
            </a:r>
            <a:r>
              <a:rPr lang="zh-CN" altLang="en-US"/>
              <a:t>：</a:t>
            </a:r>
          </a:p>
          <a:p>
            <a:endParaRPr lang="en-US" altLang="zh-CN"/>
          </a:p>
          <a:p>
            <a:r>
              <a:rPr lang="en-US" altLang="zh-CN"/>
              <a:t>（一）启动应急预案；</a:t>
            </a:r>
          </a:p>
          <a:p>
            <a:endParaRPr lang="en-US" altLang="zh-CN"/>
          </a:p>
          <a:p>
            <a:r>
              <a:rPr lang="en-US" altLang="zh-CN"/>
              <a:t>（二）责令有关部门、专业机构、监测网点和负有特定职责的人员及时收集、报告有关信息，向社会公布反映突发事件信息的渠道，加强对突发事件发生、发展情况的监测、预报和预警工作；</a:t>
            </a:r>
          </a:p>
          <a:p>
            <a:endParaRPr lang="en-US" altLang="zh-CN"/>
          </a:p>
          <a:p>
            <a:r>
              <a:rPr lang="en-US" altLang="zh-CN"/>
              <a:t>（三）组织有关部门和机构、专业技术人员、有关专家学者，随时对突发事件信息进行分析评估，预测发生突发事件可能性的大小、影响范围和强度以及可能发生的突发事件的级别；</a:t>
            </a:r>
          </a:p>
          <a:p>
            <a:endParaRPr lang="en-US" altLang="zh-CN"/>
          </a:p>
          <a:p>
            <a:r>
              <a:rPr lang="en-US" altLang="zh-CN"/>
              <a:t>（四）定时向社会发布与公众有关的突发事件预测信息和分析评估结果，并对相关信息的报道工作进行管理；</a:t>
            </a:r>
          </a:p>
          <a:p>
            <a:endParaRPr lang="en-US" altLang="zh-CN"/>
          </a:p>
          <a:p>
            <a:r>
              <a:rPr lang="en-US" altLang="zh-CN"/>
              <a:t>（五）及时按照有关规定向社会发布可能受到突发事件危害的警告，宣传避免、减轻危害的常识，公布咨询或者求助电话等联络方式和渠道。</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监测与预警</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第六十七条　发布一级、二级警报，宣布进入预警期后，县级以上地方人民政府除采取本法第六十六条规定的措施外，还应当针对即将发生的突发事件的特点和可能造成的危害，采取下列一项或者多项措施：</a:t>
            </a:r>
          </a:p>
          <a:p>
            <a:r>
              <a:rPr lang="en-US" altLang="zh-CN"/>
              <a:t>（一）责令应急救援队伍、负有特定职责的人员进入待命状态，并动员后备人员做好参加应急救援和处置工作的准备；</a:t>
            </a:r>
          </a:p>
          <a:p>
            <a:endParaRPr lang="en-US" altLang="zh-CN"/>
          </a:p>
          <a:p>
            <a:r>
              <a:rPr lang="en-US" altLang="zh-CN"/>
              <a:t>（二）调集应急救援所需物资、设备、工具，准备应急设施和应急避难、封闭隔离、紧急医疗救治等场所，并确保其处于良好状态、随时可以投入正常使用；</a:t>
            </a:r>
          </a:p>
          <a:p>
            <a:endParaRPr lang="en-US" altLang="zh-CN"/>
          </a:p>
          <a:p>
            <a:r>
              <a:rPr lang="en-US" altLang="zh-CN"/>
              <a:t>（三）加强对重点单位、重要部位和重要基础设施的安全保卫，维护社会治安秩序；</a:t>
            </a:r>
          </a:p>
          <a:p>
            <a:endParaRPr lang="en-US" altLang="zh-CN"/>
          </a:p>
          <a:p>
            <a:r>
              <a:rPr lang="en-US" altLang="zh-CN"/>
              <a:t>（四）采取必要措施，确保交通、通信、供水、排水、供电、供气、供热、医疗卫生、广播电视、气象等公共设施的安全和正常运行；</a:t>
            </a:r>
          </a:p>
          <a:p>
            <a:endParaRPr lang="en-US" altLang="zh-CN"/>
          </a:p>
          <a:p>
            <a:r>
              <a:rPr lang="en-US" altLang="zh-CN"/>
              <a:t>（五）及时向社会发布有关采取特定措施避免或者减轻危害的建议、劝告；</a:t>
            </a:r>
          </a:p>
          <a:p>
            <a:endParaRPr lang="en-US" altLang="zh-CN"/>
          </a:p>
          <a:p>
            <a:r>
              <a:rPr lang="en-US" altLang="zh-CN"/>
              <a:t>（六）转移、疏散或者撤离易受突发事件危害的人员并予以妥善安置，转移重要财产；</a:t>
            </a:r>
          </a:p>
          <a:p>
            <a:endParaRPr lang="en-US" altLang="zh-CN"/>
          </a:p>
          <a:p>
            <a:r>
              <a:rPr lang="en-US" altLang="zh-CN"/>
              <a:t>（七）关闭或者限制使用易受突发事件危害的场所，控制或者限制容易导致危害扩大的公共场所的活动；</a:t>
            </a:r>
          </a:p>
          <a:p>
            <a:r>
              <a:rPr lang="en-US" altLang="zh-CN"/>
              <a:t>（八）法律、法规、规章规定的其他必要的防范性、保护性措施。</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监测与预警</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第六十八条　发布警报，宣布进入预警期后，县级以上人民政府应当对重要商品和服务市场情况加强监测，根据实际需要及时保障供应、稳定市场。必要时，国务院和省、自治区、直辖市人民政府可以按照《中华人民共和国价格法》等有关法律规定采取相应措施。</a:t>
            </a:r>
          </a:p>
          <a:p>
            <a:endParaRPr lang="en-US" altLang="zh-CN"/>
          </a:p>
          <a:p>
            <a:r>
              <a:rPr lang="en-US" altLang="zh-CN"/>
              <a:t>第六十九条　对即将发生或者已经发生的社会安全事件，县级以上地方人民政府及其有关主管部门应当按照规定向上一级人民政府及其有关主管部门报告，必要时可以越级上报，具备条件的，应当进行网络直报或者自动速报。</a:t>
            </a:r>
          </a:p>
          <a:p>
            <a:endParaRPr lang="en-US" altLang="zh-CN"/>
          </a:p>
          <a:p>
            <a:r>
              <a:rPr lang="en-US" altLang="zh-CN"/>
              <a:t>第七十条　发布突发事件警报的人民政府应当根据事态的发展，按照有关规定适时调整预警级别并重新发布。有事实证明不可能发生突发事件或者危险已经解除的，发布警报的人民政府应当立即宣布解除警报，终止预警期，并解除已经采取的有关措施。</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监测与预警</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第五章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sz="5400">
                <a:solidFill>
                  <a:srgbClr val="C00000"/>
                </a:solidFill>
                <a:latin typeface="微软雅黑" panose="020B0503020204020204" charset="-122"/>
                <a:ea typeface="微软雅黑" panose="020B0503020204020204" charset="-122"/>
              </a:rPr>
              <a:t>应急处置与救援</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第七十一条　国家建立健全突发事件应急响应制度。突发事件的应急响应级别，按照突发事件的性质、特点、可能造成的危害程度和影响范围等因素分为一级、二级、三级和四级，一级为最高级别。</a:t>
            </a:r>
          </a:p>
          <a:p>
            <a:endParaRPr lang="en-US" altLang="zh-CN"/>
          </a:p>
          <a:p>
            <a:r>
              <a:rPr lang="en-US" altLang="zh-CN"/>
              <a:t>第七十二条　突发事件发生后，履行统一领导职责或者组织处置突发事件的人民政府应当针对其性质、特点、危害程度和影响范围等，立即启动应急响应，组织有关部门，调动应急救援队伍和社会力量，依照法律、法规、规章和应急预案的规定，采取应急处置措施，并向上级人民政府报告；必要时，可以设立现场指挥部，负责现场应急处置与救援，统一指挥进入突发事件现场的单位和个人。</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应急处置与救援</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第七十三条　自然灾害、事故灾难或者公共卫生事件发生后，履行统一领导职责的人民政府应当采取下列一项或者多项应急处置措施：</a:t>
            </a:r>
          </a:p>
          <a:p>
            <a:r>
              <a:rPr lang="en-US" altLang="zh-CN"/>
              <a:t>（一）组织营救和救治受害人员，转移、疏散、撤离并妥善安置受到威胁的人员以及采取其他救助措施；</a:t>
            </a:r>
          </a:p>
          <a:p>
            <a:r>
              <a:rPr lang="en-US" altLang="zh-CN"/>
              <a:t>（二）迅速控制危险源，标明危险区域，封锁危险场所，划定警戒区，实行交通管制、限制人员流动、封闭管理以及其他控制措施；</a:t>
            </a:r>
          </a:p>
          <a:p>
            <a:r>
              <a:rPr lang="en-US" altLang="zh-CN"/>
              <a:t>（三）立即抢修被损坏的交通、通信、供水、排水、供电、供气、供热、医疗卫生、广播电视、气象等公共设施，向受到危害的人员提供避难场所和生活必需品，实施医疗救护和卫生防疫以及其他保障措施；</a:t>
            </a:r>
          </a:p>
          <a:p>
            <a:r>
              <a:rPr lang="en-US" altLang="zh-CN"/>
              <a:t>（四）禁止或者限制使用有关设备、设施，关闭或者限制使用有关场所，中止人员密集的活动或者可能导致危害扩大的生产经营活动以及采取其他保护措施；</a:t>
            </a:r>
          </a:p>
          <a:p>
            <a:r>
              <a:rPr lang="en-US" altLang="zh-CN"/>
              <a:t>（五）启用本级人民政府设置的财政预备费和储备的应急救援物资，必要时调用其他急需物资、设备、设施、工具；</a:t>
            </a:r>
          </a:p>
          <a:p>
            <a:r>
              <a:rPr lang="en-US" altLang="zh-CN"/>
              <a:t>（六）组织公民、法人和其他组织参加应急救援和处置工作，要求具有特定专长的人员提供服务；</a:t>
            </a:r>
          </a:p>
          <a:p>
            <a:r>
              <a:rPr lang="en-US" altLang="zh-CN"/>
              <a:t>（七）保障食品、饮用水、药品、燃料等基本生活必需品的供应；</a:t>
            </a:r>
          </a:p>
          <a:p>
            <a:r>
              <a:rPr lang="en-US" altLang="zh-CN"/>
              <a:t>（八）依法从严惩处囤积居奇、哄抬价格、牟取暴利、制假售假等扰乱市场秩序的行为，维护市场秩序；</a:t>
            </a:r>
          </a:p>
          <a:p>
            <a:r>
              <a:rPr lang="en-US" altLang="zh-CN"/>
              <a:t>（九）依法从严惩处哄抢财物、干扰破坏应急处置工作等扰乱社会秩序的行为，维护社会治安；</a:t>
            </a:r>
          </a:p>
          <a:p>
            <a:r>
              <a:rPr lang="en-US" altLang="zh-CN"/>
              <a:t>（十）开展生态环境应急监测，保护集中式饮用水水源地等环境敏感目标，控制和处置污染物；</a:t>
            </a:r>
          </a:p>
          <a:p>
            <a:r>
              <a:rPr lang="en-US" altLang="zh-CN"/>
              <a:t>（十一）采取防止发生次生、衍生事件的必要措施。</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应急处置与救援</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第七十四条　社会安全事件发生后，组织处置工作的人民政府应当立即启动应急响应，组织有关部门针对事件的性质和特点，依照有关法律、行政法规和国家其他有关规定，采取下列一项或者多项应急处置措施：</a:t>
            </a:r>
          </a:p>
          <a:p>
            <a:r>
              <a:rPr lang="en-US" altLang="zh-CN"/>
              <a:t>（一）强制隔离使用器械相互对抗或者以暴力行为参与冲突的当事人，妥善解决现场纠纷和争端，控制事态发展；</a:t>
            </a:r>
          </a:p>
          <a:p>
            <a:r>
              <a:rPr lang="en-US" altLang="zh-CN"/>
              <a:t>（二）对特定区域内的建筑物、交通工具、设备、设施以及燃料、燃气、电力、水的供应进行控制；</a:t>
            </a:r>
          </a:p>
          <a:p>
            <a:r>
              <a:rPr lang="en-US" altLang="zh-CN"/>
              <a:t>（三）封锁有关场所、道路，查验现场人员的身份证件，限制有关公共场所内的活动；</a:t>
            </a:r>
          </a:p>
          <a:p>
            <a:r>
              <a:rPr lang="en-US" altLang="zh-CN"/>
              <a:t>（四）加强对易受冲击的核心机关和单位的警卫，在国家机关、军事机关、国家通讯社、广播电台、电视台、外国驻华使领馆等单位附近设置临时警戒线；</a:t>
            </a:r>
          </a:p>
          <a:p>
            <a:r>
              <a:rPr lang="en-US" altLang="zh-CN"/>
              <a:t>（五）法律、行政法规和国务院规定的其他必要措施。</a:t>
            </a:r>
          </a:p>
          <a:p>
            <a:endParaRPr lang="en-US" altLang="zh-CN"/>
          </a:p>
          <a:p>
            <a:r>
              <a:rPr lang="en-US" altLang="zh-CN"/>
              <a:t>第七十五条　发生突发事件，严重影响国民经济正常运行时，国务院或者国务院授权的有关主管部门可以采取保障、控制等必要的应急措施，保障人民群众的基本生活需要，最大限度地减轻突发事件的影响。</a:t>
            </a:r>
          </a:p>
          <a:p>
            <a:endParaRPr lang="en-US" altLang="zh-CN"/>
          </a:p>
          <a:p>
            <a:r>
              <a:rPr lang="en-US" altLang="zh-CN"/>
              <a:t>第七十六条　履行统一领导职责或者组织处置突发事件的人民政府及其有关部门，必要时可以向单位和个人征用应急救援所需设备、设施、场地、交通工具和其他物资，请求其他地方人民政府及其有关部门提供人力、物力、财力或者技术支援，要求生产、供应生活必需品和应急救援物资的企业组织生产、保证供给，要求提供医疗、交通等公共服务的组织提供相应的服务。</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应急处置与救援</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第七十七条　突发事件发生地的居民委员会、村民委员会和其他组织应当按照当地人民政府的决定、命令，进行宣传动员，组织群众开展自救与互救，协助维护社会秩序；情况紧急的，应当立即组织群众开展自救与互救等先期处置工作。</a:t>
            </a:r>
          </a:p>
          <a:p>
            <a:endParaRPr lang="en-US" altLang="zh-CN"/>
          </a:p>
          <a:p>
            <a:r>
              <a:rPr lang="en-US" altLang="zh-CN"/>
              <a:t>第七十八条　受到自然灾害危害或者发生事故灾难、公共卫生事件的单位，应当立即组织本单位应急救援队伍和工作人员营救受害人员，疏散、撤离、安置受到威胁的人员，控制危险源，标明危险区域，封锁危险场所，并采取其他防止危害扩大的必要措施，同时向所在地县级人民政府报告；对因本单位的问题引发的或者主体是本单位人员的社会安全事件，有关单位应当按照规定上报情况，并迅速派出负责人赶赴现场开展劝解、疏导工作。</a:t>
            </a:r>
          </a:p>
          <a:p>
            <a:endParaRPr lang="en-US" altLang="zh-CN"/>
          </a:p>
          <a:p>
            <a:r>
              <a:rPr lang="en-US" altLang="zh-CN"/>
              <a:t>第七十九条　突发事件发生地的个人应当依法服从人民政府、居民委员会、村民委员会或者所属单位的指挥和安排，配合人民政府采取的应急处置措施，积极参加应急救援工作，协助维护社会秩序。</a:t>
            </a:r>
          </a:p>
          <a:p>
            <a:endParaRPr lang="en-US" altLang="zh-CN"/>
          </a:p>
          <a:p>
            <a:r>
              <a:rPr lang="en-US" altLang="zh-CN"/>
              <a:t>第八十条　国家支持城乡社区组织健全应急工作机制，强化城乡社区综合服务设施和信息平台应急功能，加强与突发事件信息系统数据共享，增强突发事件应急处置中保障群众基本生活和服务群众能力。</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应急处置与救援</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7" name="图片 6"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8" name="图片 7" descr="石狮"/>
            <p:cNvPicPr>
              <a:picLocks noChangeAspect="1"/>
            </p:cNvPicPr>
            <p:nvPr/>
          </p:nvPicPr>
          <p:blipFill>
            <a:blip r:embed="rId6"/>
            <a:stretch>
              <a:fillRect/>
            </a:stretch>
          </p:blipFill>
          <p:spPr>
            <a:xfrm flipH="1">
              <a:off x="11376" y="5004"/>
              <a:ext cx="3024" cy="3132"/>
            </a:xfrm>
            <a:prstGeom prst="rect">
              <a:avLst/>
            </a:prstGeom>
          </p:spPr>
        </p:pic>
      </p:grpSp>
      <p:sp>
        <p:nvSpPr>
          <p:cNvPr id="11" name="TextBox 10"/>
          <p:cNvSpPr txBox="1"/>
          <p:nvPr/>
        </p:nvSpPr>
        <p:spPr>
          <a:xfrm>
            <a:off x="1367155" y="2138680"/>
            <a:ext cx="9224010" cy="3328670"/>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l" defTabSz="914400" rtl="0" eaLnBrk="1" fontAlgn="auto" hangingPunct="1">
              <a:lnSpc>
                <a:spcPct val="150000"/>
              </a:lnSpc>
              <a:spcBef>
                <a:spcPct val="0"/>
              </a:spcBef>
              <a:spcAft>
                <a:spcPts val="0"/>
              </a:spcAft>
              <a:buClrTx/>
              <a:buSzTx/>
              <a:buFontTx/>
              <a:buNone/>
              <a:defRPr/>
            </a:pPr>
            <a:r>
              <a:rPr lang="en-US" sz="3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（2007年8月30日第十届全国人民代表大会常务委员会第二十九次会议通过　2024年6月28日第十四届全国人民代表大会常务委员会第十次会议修订）</a:t>
            </a:r>
            <a:endParaRPr lang="en-US"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25" name="组合 24"/>
          <p:cNvGrpSpPr/>
          <p:nvPr/>
        </p:nvGrpSpPr>
        <p:grpSpPr>
          <a:xfrm>
            <a:off x="2228850" y="1800225"/>
            <a:ext cx="7762240" cy="394335"/>
            <a:chOff x="1339850" y="4659415"/>
            <a:chExt cx="9753600" cy="495103"/>
          </a:xfrm>
        </p:grpSpPr>
        <p:sp>
          <p:nvSpPr>
            <p:cNvPr id="17" name="KSO_Shape"/>
            <p:cNvSpPr/>
            <p:nvPr/>
          </p:nvSpPr>
          <p:spPr>
            <a:xfrm>
              <a:off x="5179642"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a:xfrm>
              <a:off x="6808417"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6406719" y="4740211"/>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a:xfrm>
              <a:off x="5518466" y="4740124"/>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a:xfrm>
              <a:off x="5884267" y="4659415"/>
              <a:ext cx="495103" cy="4951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2" name="直接连接符 21"/>
            <p:cNvCxnSpPr/>
            <p:nvPr/>
          </p:nvCxnSpPr>
          <p:spPr>
            <a:xfrm>
              <a:off x="7321550" y="4927600"/>
              <a:ext cx="37719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339850" y="4927600"/>
              <a:ext cx="35915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080895" y="1087120"/>
            <a:ext cx="8435975" cy="925830"/>
          </a:xfrm>
          <a:prstGeom prst="rect">
            <a:avLst/>
          </a:prstGeom>
          <a:noFill/>
        </p:spPr>
        <p:txBody>
          <a:bodyPr wrap="square" rtlCol="0">
            <a:noAutofit/>
          </a:bodyPr>
          <a:lstStyle/>
          <a:p>
            <a:pPr algn="ctr"/>
            <a:r>
              <a:rPr lang="zh-CN" altLang="en-US" sz="4000" spc="400">
                <a:solidFill>
                  <a:srgbClr val="C00000"/>
                </a:solidFill>
                <a:uFillTx/>
                <a:latin typeface="微软雅黑" panose="020B0503020204020204" charset="-122"/>
                <a:ea typeface="微软雅黑" panose="020B0503020204020204" charset="-122"/>
              </a:rPr>
              <a:t>中华人民共和国突发事件应对法</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38250" y="933450"/>
            <a:ext cx="9953625" cy="6109335"/>
          </a:xfrm>
          <a:prstGeom prst="rect">
            <a:avLst/>
          </a:prstGeom>
          <a:noFill/>
        </p:spPr>
        <p:txBody>
          <a:bodyPr wrap="square" rtlCol="0">
            <a:noAutofit/>
          </a:bodyPr>
          <a:lstStyle/>
          <a:p>
            <a:r>
              <a:rPr lang="en-US" altLang="zh-CN"/>
              <a:t>第八十一条　国家采取措施，加强心理健康服务体系和人才队伍建设，支持引导心理健康服务人员和社会工作者对受突发事件影响的各类人群开展心理健康教育、心理评估、心理疏导、心理危机干预、心理行为问题诊治等心理援助工作。</a:t>
            </a:r>
          </a:p>
          <a:p>
            <a:endParaRPr lang="en-US" altLang="zh-CN"/>
          </a:p>
          <a:p>
            <a:r>
              <a:rPr lang="en-US" altLang="zh-CN"/>
              <a:t>第八十二条　对于突发事件遇难人员的遗体，应当按照法律和国家有关规定，科学规范处置，加强卫生防疫，维护逝者尊严。对于逝者的遗物应当妥善保管。</a:t>
            </a:r>
          </a:p>
          <a:p>
            <a:endParaRPr lang="en-US" altLang="zh-CN"/>
          </a:p>
          <a:p>
            <a:r>
              <a:rPr lang="en-US" altLang="zh-CN"/>
              <a:t>第八十三条　县级以上人民政府及其有关部门根据突发事件应对工作需要，在履行法定职责所必需的范围和限度内，可以要求公民、法人和其他组织提供应急处置与救援需要的信息。公民、法人和其他组织应当予以提供，法律另有规定的除外。县级以上人民政府及其有关部门对获取的相关信息，应当严格保密，并依法保护公民的通信自由和通信秘密。</a:t>
            </a:r>
          </a:p>
          <a:p>
            <a:endParaRPr lang="en-US" altLang="zh-CN"/>
          </a:p>
          <a:p>
            <a:r>
              <a:rPr lang="en-US" altLang="zh-CN"/>
              <a:t>第八十四条　在突发事件应急处置中，有关单位和个人因依照本法规定配合突发事件应对工作或者履行相关义务，需要获取他人个人信息的，应当依照法律规定的程序和方式取得并确保信息安全，不得非法收集、使用、加工、传输他人个人信息，不得非法买卖、提供或者公开他人个人信息。</a:t>
            </a:r>
          </a:p>
          <a:p>
            <a:endParaRPr lang="en-US" altLang="zh-CN"/>
          </a:p>
          <a:p>
            <a:r>
              <a:rPr lang="en-US" altLang="zh-CN"/>
              <a:t>第八十五条　因依法履行突发事件应对工作职责或者义务获取的个人信息，只能用于突发事件应对，并在突发事件应对工作结束后予以销毁。确因依法作为证据使用或者调查评估需要留存或者延期销毁的，应当按照规定进行合法性、必要性、安全性评估，并采取相应保护和处理措施，严格依法使用。</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sz="2400">
                <a:solidFill>
                  <a:srgbClr val="C00000"/>
                </a:solidFill>
                <a:latin typeface="微软雅黑" panose="020B0503020204020204" charset="-122"/>
                <a:ea typeface="微软雅黑" panose="020B0503020204020204" charset="-122"/>
                <a:sym typeface="+mn-ea"/>
              </a:rPr>
              <a:t>应急处置与救援</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第六章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sz="5400">
                <a:solidFill>
                  <a:srgbClr val="C00000"/>
                </a:solidFill>
                <a:latin typeface="微软雅黑" panose="020B0503020204020204" charset="-122"/>
                <a:ea typeface="微软雅黑" panose="020B0503020204020204" charset="-122"/>
              </a:rPr>
              <a:t>事后恢复与重建</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第八十六条　突发事件的威胁和危害得到控制或者消除后，履行统一领导职责或者组织处置突发事件的人民政府应当宣布解除应急响应，停止执行依照本法规定采取的应急处置措施，同时采取或者继续实施必要措施，防止发生自然灾害、事故灾难、公共卫生事件的次生、衍生事件或者重新引发社会安全事件，组织受影响地区尽快恢复社会秩序。</a:t>
            </a:r>
          </a:p>
          <a:p>
            <a:endParaRPr lang="en-US" altLang="zh-CN"/>
          </a:p>
          <a:p>
            <a:r>
              <a:rPr lang="en-US" altLang="zh-CN"/>
              <a:t>第八十七条　突发事件应急处置工作结束后，履行统一领导职责的人民政府应当立即组织对突发事件造成的影响和损失进行调查评估，制定恢复重建计划，并向上一级人民政府报告。</a:t>
            </a:r>
          </a:p>
          <a:p>
            <a:endParaRPr lang="en-US" altLang="zh-CN"/>
          </a:p>
          <a:p>
            <a:r>
              <a:rPr lang="en-US" altLang="zh-CN"/>
              <a:t>第八十八条　受突发事件影响地区的人民政府开展恢复重建工作需要上一级人民政府支持的，可以向上一级人民政府提出请求。上一级人民政府应当根据受影响地区遭受的损失和实际情况，提供资金、物资支持和技术指导，组织协调其他地区和有关方面提供资金、物资和人力支援。</a:t>
            </a:r>
          </a:p>
          <a:p>
            <a:endParaRPr lang="en-US" altLang="zh-CN"/>
          </a:p>
          <a:p>
            <a:r>
              <a:rPr lang="en-US" altLang="zh-CN"/>
              <a:t>第八十九条　国务院根据受突发事件影响地区遭受损失的情况，制定扶持该地区有关行业发展的优惠政策。</a:t>
            </a:r>
          </a:p>
          <a:p>
            <a:endParaRPr lang="en-US" altLang="zh-CN"/>
          </a:p>
          <a:p>
            <a:r>
              <a:rPr lang="en-US" altLang="zh-CN"/>
              <a:t>第九十条　公民参加应急救援工作或者协助维护社会秩序期间，其所在单位应当保证其工资待遇和福利不变，并可以按照规定给予相应补助。</a:t>
            </a:r>
          </a:p>
          <a:p>
            <a:endParaRPr lang="en-US" altLang="zh-CN"/>
          </a:p>
          <a:p>
            <a:endParaRPr lang="en-US" altLang="zh-CN"/>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事后恢复与重建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第九十一条　县级以上人民政府对在应急救援工作中伤亡的人员依法落实工伤待遇、抚恤或者其他保障政策，并组织做好应急救援工作中致病人员的医疗救治工作。</a:t>
            </a:r>
          </a:p>
          <a:p>
            <a:endParaRPr lang="en-US" altLang="zh-CN"/>
          </a:p>
          <a:p>
            <a:r>
              <a:rPr lang="en-US" altLang="zh-CN"/>
              <a:t>第九十二条　履行统一领导职责的人民政府在突发事件应对工作结束后，应当及时查明突发事件的发生经过和原因，总结突发事件应急处置工作的经验教训，制定改进措施，并向上一级人民政府提出报告。</a:t>
            </a:r>
          </a:p>
          <a:p>
            <a:endParaRPr lang="en-US" altLang="zh-CN"/>
          </a:p>
          <a:p>
            <a:r>
              <a:rPr lang="en-US" altLang="zh-CN"/>
              <a:t>第九十三条　突发事件应对工作中有关资金、物资的筹集、管理、分配、拨付和使用等情况，应当依法接受审计机关的审计监督。</a:t>
            </a:r>
          </a:p>
          <a:p>
            <a:endParaRPr lang="en-US" altLang="zh-CN"/>
          </a:p>
          <a:p>
            <a:r>
              <a:rPr lang="en-US" altLang="zh-CN"/>
              <a:t>第九十四条　国家档案主管部门应当建立健全突发事件应对工作相关档案收集、整理、保护、利用工作机制。突发事件应对工作中形成的材料，应当按照国家规定归档，并向相关档案馆移交。</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事后恢复与重建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第七章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lang="zh-CN" sz="5400">
                <a:solidFill>
                  <a:srgbClr val="C00000"/>
                </a:solidFill>
                <a:latin typeface="微软雅黑" panose="020B0503020204020204" charset="-122"/>
                <a:ea typeface="微软雅黑" panose="020B0503020204020204" charset="-122"/>
              </a:rPr>
              <a:t>法律责任</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第九十五条　地方各级人民政府和县级以上人民政府有关部门违反本法规定，不履行或者不正确履行法定职责的，由其上级行政机关责令改正；有下列情形之一，由有关机关综合考虑突发事件发生的原因、后果、应对处置情况、行为人过错等因素，对负有责任的领导人员和直接责任人员依法给予处分：</a:t>
            </a:r>
          </a:p>
          <a:p>
            <a:endParaRPr lang="en-US" altLang="zh-CN"/>
          </a:p>
          <a:p>
            <a:r>
              <a:rPr lang="en-US" altLang="zh-CN"/>
              <a:t>（一）未按照规定采取预防措施，导致发生突发事件，或者未采取必要的防范措施，导致发生次生、衍生事件的；</a:t>
            </a:r>
          </a:p>
          <a:p>
            <a:r>
              <a:rPr lang="en-US" altLang="zh-CN"/>
              <a:t>（二）迟报、谎报、瞒报、漏报或者授意他人迟报、谎报、瞒报以及阻碍他人报告有关突发事件的信息，或者通报、报送、公布虚假信息，造成后果的；</a:t>
            </a:r>
          </a:p>
          <a:p>
            <a:r>
              <a:rPr lang="en-US" altLang="zh-CN"/>
              <a:t>（三）未按照规定及时发布突发事件警报、采取预警期的措施，导致损害发生的；</a:t>
            </a:r>
          </a:p>
          <a:p>
            <a:r>
              <a:rPr lang="en-US" altLang="zh-CN"/>
              <a:t>（四）未按照规定及时采取措施处置突发事件或者处置不当，造成后果的；</a:t>
            </a:r>
          </a:p>
          <a:p>
            <a:r>
              <a:rPr lang="en-US" altLang="zh-CN"/>
              <a:t>（五）违反法律规定采取应对措施，侵犯公民生命健康权益的；</a:t>
            </a:r>
          </a:p>
          <a:p>
            <a:r>
              <a:rPr lang="en-US" altLang="zh-CN"/>
              <a:t>（六）不服从上级人民政府对突发事件应急处置工作的统一领导、指挥和协调的；</a:t>
            </a:r>
          </a:p>
          <a:p>
            <a:r>
              <a:rPr lang="en-US" altLang="zh-CN"/>
              <a:t>（七）未及时组织开展生产自救、恢复重建等善后工作的；</a:t>
            </a:r>
          </a:p>
          <a:p>
            <a:r>
              <a:rPr lang="en-US" altLang="zh-CN"/>
              <a:t>（八）截留、挪用、私分或者变相私分应急救援资金、物资的；</a:t>
            </a:r>
          </a:p>
          <a:p>
            <a:r>
              <a:rPr lang="en-US" altLang="zh-CN"/>
              <a:t>（九）不及时归还征用的单位和个人的财产，或者对被征用财产的单位和个人不按照规定给予补偿的。</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法律责任</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第九十六条　有关单位有下列情形之一，由所在地履行统一领导职责的人民政府有关部门责令停产停业，暂扣或者吊销许可证件，并处五万元以上二十万元以下的罚款；情节特别严重的，并处二十万元以上一百万元以下的罚款：</a:t>
            </a:r>
          </a:p>
          <a:p>
            <a:endParaRPr lang="en-US" altLang="zh-CN"/>
          </a:p>
          <a:p>
            <a:r>
              <a:rPr lang="en-US" altLang="zh-CN"/>
              <a:t>（一）未按照规定采取预防措施，导致发生较大以上突发事件的；</a:t>
            </a:r>
          </a:p>
          <a:p>
            <a:endParaRPr lang="en-US" altLang="zh-CN"/>
          </a:p>
          <a:p>
            <a:r>
              <a:rPr lang="en-US" altLang="zh-CN"/>
              <a:t>（二）未及时消除已发现的可能引发突发事件的隐患，导致发生较大以上突发事件的；</a:t>
            </a:r>
          </a:p>
          <a:p>
            <a:endParaRPr lang="en-US" altLang="zh-CN"/>
          </a:p>
          <a:p>
            <a:r>
              <a:rPr lang="en-US" altLang="zh-CN"/>
              <a:t>（三）未做好应急物资储备和应急设备、设施日常维护、检测工作，导致发生较大以上突发事件或者突发事件危害扩大的；</a:t>
            </a:r>
          </a:p>
          <a:p>
            <a:endParaRPr lang="en-US" altLang="zh-CN"/>
          </a:p>
          <a:p>
            <a:r>
              <a:rPr lang="en-US" altLang="zh-CN"/>
              <a:t>（四）突发事件发生后，不及时组织开展应急救援工作，造成严重后果的。其他法律对前款行为规定了处罚的，依照较重的规定处罚。</a:t>
            </a:r>
          </a:p>
          <a:p>
            <a:endParaRPr lang="en-US" altLang="zh-CN"/>
          </a:p>
          <a:p>
            <a:endParaRPr lang="en-US" altLang="zh-CN"/>
          </a:p>
          <a:p>
            <a:r>
              <a:rPr lang="en-US" altLang="zh-CN"/>
              <a:t>第九十七条　违反本法规定，编造并传播有关突发事件的虚假信息，或者明知是有关突发事件的虚假信息而进行传播的，责令改正，给予警告；造成严重后果的，依法暂停其业务活动或者吊销其许可证件；负有直接责任的人员是公职人员的，还应当依法给予处分。</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法律责任</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第九十八条　单位或者个人违反本法规定，不服从所在地人民政府及其有关部门依法发布的决定、命令或者不配合其依法采取的措施的，责令改正；造成严重后果的，依法给予行政处罚；负有直接责任的人员是公职人员的，还应当依法给予处分。</a:t>
            </a:r>
          </a:p>
          <a:p>
            <a:endParaRPr lang="en-US" altLang="zh-CN"/>
          </a:p>
          <a:p>
            <a:r>
              <a:rPr lang="en-US" altLang="zh-CN"/>
              <a:t>第九十九条　单位或者个人违反本法第八十四条、第八十五条关于个人信息保护规定的，由主管部门依照有关法律规定给予处罚。</a:t>
            </a:r>
          </a:p>
          <a:p>
            <a:endParaRPr lang="en-US" altLang="zh-CN"/>
          </a:p>
          <a:p>
            <a:r>
              <a:rPr lang="en-US" altLang="zh-CN"/>
              <a:t>第一百条　单位或者个人违反本法规定，导致突发事件发生或者危害扩大，造成人身、财产或者其他损害的，应当依法承担民事责任。</a:t>
            </a:r>
          </a:p>
          <a:p>
            <a:endParaRPr lang="en-US" altLang="zh-CN"/>
          </a:p>
          <a:p>
            <a:r>
              <a:rPr lang="en-US" altLang="zh-CN"/>
              <a:t>第一百零一条　为了使本人或者他人的人身、财产免受正在发生的危险而采取避险措施的，依照《中华人民共和国民法典》、《中华人民共和国刑法》等法律关于紧急避险的规定处理。</a:t>
            </a:r>
          </a:p>
          <a:p>
            <a:endParaRPr lang="en-US" altLang="zh-CN"/>
          </a:p>
          <a:p>
            <a:r>
              <a:rPr lang="en-US" altLang="zh-CN"/>
              <a:t>第一百零二条　违反本法规定，构成违反治安管理行为的，依法给予治安管理处罚；构成犯罪的，依法追究刑事责任。</a:t>
            </a:r>
          </a:p>
        </p:txBody>
      </p:sp>
      <p:sp>
        <p:nvSpPr>
          <p:cNvPr id="7" name="文本框 6"/>
          <p:cNvSpPr txBox="1"/>
          <p:nvPr/>
        </p:nvSpPr>
        <p:spPr>
          <a:xfrm>
            <a:off x="1238250" y="400685"/>
            <a:ext cx="2367280"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法律责任</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第八章</a:t>
            </a:r>
          </a:p>
        </p:txBody>
      </p:sp>
      <p:sp>
        <p:nvSpPr>
          <p:cNvPr id="40" name="2"/>
          <p:cNvSpPr txBox="1"/>
          <p:nvPr/>
        </p:nvSpPr>
        <p:spPr>
          <a:xfrm>
            <a:off x="4519295" y="2771140"/>
            <a:ext cx="3239770" cy="922020"/>
          </a:xfrm>
          <a:prstGeom prst="rect">
            <a:avLst/>
          </a:prstGeom>
          <a:noFill/>
        </p:spPr>
        <p:txBody>
          <a:bodyPr wrap="square" rtlCol="0">
            <a:spAutoFit/>
          </a:bodyPr>
          <a:lstStyle/>
          <a:p>
            <a:pPr lvl="0" algn="dist">
              <a:defRPr/>
            </a:pPr>
            <a:r>
              <a:rPr lang="zh-CN" sz="5400">
                <a:solidFill>
                  <a:srgbClr val="C00000"/>
                </a:solidFill>
                <a:latin typeface="微软雅黑" panose="020B0503020204020204" charset="-122"/>
                <a:ea typeface="微软雅黑" panose="020B0503020204020204" charset="-122"/>
              </a:rPr>
              <a:t>附则</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5"/>
          <a:stretch>
            <a:fillRect/>
          </a:stretch>
        </p:blipFill>
        <p:spPr>
          <a:xfrm>
            <a:off x="0" y="5462905"/>
            <a:ext cx="12192000" cy="1395095"/>
          </a:xfrm>
          <a:prstGeom prst="rect">
            <a:avLst/>
          </a:prstGeom>
        </p:spPr>
      </p:pic>
      <p:sp>
        <p:nvSpPr>
          <p:cNvPr id="6" name="文本框 5"/>
          <p:cNvSpPr txBox="1"/>
          <p:nvPr/>
        </p:nvSpPr>
        <p:spPr>
          <a:xfrm>
            <a:off x="1215390" y="933450"/>
            <a:ext cx="9953625" cy="6109335"/>
          </a:xfrm>
          <a:prstGeom prst="rect">
            <a:avLst/>
          </a:prstGeom>
          <a:noFill/>
        </p:spPr>
        <p:txBody>
          <a:bodyPr wrap="square" rtlCol="0">
            <a:noAutofit/>
          </a:bodyPr>
          <a:lstStyle/>
          <a:p>
            <a:r>
              <a:rPr lang="en-US" altLang="zh-CN"/>
              <a:t>第一百零三条　发生特别重大突发事件，对人民生命财产安全、国家安全、公共安全、生态环境安全或者社会秩序构成重大威胁，采取本法和其他有关法律、法规、规章规定的应急处置措施不能消除或者有效控制、减轻其严重社会危害，需要进入紧急状态的，由全国人民代表大会常务委员会或者国务院依照宪法和其他有关法律规定的权限和程序决定。紧急状态期间采取的非常措施，依照有关法律规定执行或者由全国人民代表大会常务委员会另行规定。</a:t>
            </a:r>
          </a:p>
          <a:p>
            <a:endParaRPr lang="en-US" altLang="zh-CN"/>
          </a:p>
          <a:p>
            <a:r>
              <a:rPr lang="en-US" altLang="zh-CN"/>
              <a:t>第一百零四条　中华人民共和国领域外发生突发事件，造成或者可能造成中华人民共和国公民、法人和其他组织人身伤亡、财产损失的，由国务院外交部门会同国务院其他有关部门、有关地方人民政府，按照国家有关规定做好应对工作。</a:t>
            </a:r>
          </a:p>
          <a:p>
            <a:endParaRPr lang="en-US" altLang="zh-CN"/>
          </a:p>
          <a:p>
            <a:r>
              <a:rPr lang="en-US" altLang="zh-CN"/>
              <a:t>第一百零五条　在中华人民共和国境内的外国人、无国籍人应当遵守本法，服从所在地人民政府及其有关部门依法发布的决定、命令，并配合其依法采取的措施。</a:t>
            </a:r>
          </a:p>
          <a:p>
            <a:endParaRPr lang="en-US" altLang="zh-CN"/>
          </a:p>
          <a:p>
            <a:r>
              <a:rPr lang="en-US" altLang="zh-CN"/>
              <a:t>第一百零六条　本法自2024年11月1日起施行。</a:t>
            </a:r>
          </a:p>
        </p:txBody>
      </p:sp>
      <p:sp>
        <p:nvSpPr>
          <p:cNvPr id="7" name="文本框 6"/>
          <p:cNvSpPr txBox="1"/>
          <p:nvPr/>
        </p:nvSpPr>
        <p:spPr>
          <a:xfrm>
            <a:off x="1238250" y="400685"/>
            <a:ext cx="1825625" cy="460375"/>
          </a:xfrm>
          <a:prstGeom prst="rect">
            <a:avLst/>
          </a:prstGeom>
          <a:noFill/>
        </p:spPr>
        <p:txBody>
          <a:bodyPr wrap="square" rtlCol="0">
            <a:spAutoFit/>
          </a:bodyPr>
          <a:lstStyle/>
          <a:p>
            <a:pPr lvl="0" algn="dist">
              <a:defRPr/>
            </a:pPr>
            <a:r>
              <a:rPr lang="zh-CN" altLang="en-US" sz="2400">
                <a:solidFill>
                  <a:srgbClr val="C00000"/>
                </a:solidFill>
                <a:latin typeface="微软雅黑" panose="020B0503020204020204" charset="-122"/>
                <a:ea typeface="微软雅黑" panose="020B0503020204020204" charset="-122"/>
                <a:sym typeface="+mn-ea"/>
              </a:rPr>
              <a:t>附则</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层 22 拷贝"/>
          <p:cNvPicPr>
            <a:picLocks noChangeAspect="1"/>
          </p:cNvPicPr>
          <p:nvPr/>
        </p:nvPicPr>
        <p:blipFill>
          <a:blip r:embed="rId3" cstate="print"/>
          <a:stretch>
            <a:fillRect/>
          </a:stretch>
        </p:blipFill>
        <p:spPr>
          <a:xfrm>
            <a:off x="0" y="-13335"/>
            <a:ext cx="12192000" cy="6858000"/>
          </a:xfrm>
          <a:prstGeom prst="rect">
            <a:avLst/>
          </a:prstGeom>
        </p:spPr>
      </p:pic>
      <p:grpSp>
        <p:nvGrpSpPr>
          <p:cNvPr id="8" name="组合 7"/>
          <p:cNvGrpSpPr/>
          <p:nvPr/>
        </p:nvGrpSpPr>
        <p:grpSpPr>
          <a:xfrm>
            <a:off x="0" y="3016885"/>
            <a:ext cx="12192635" cy="3841115"/>
            <a:chOff x="0" y="4751"/>
            <a:chExt cx="14400" cy="3397"/>
          </a:xfrm>
        </p:grpSpPr>
        <p:pic>
          <p:nvPicPr>
            <p:cNvPr id="9" name="图片 8"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grpSp>
        <p:nvGrpSpPr>
          <p:cNvPr id="25" name="组合 24"/>
          <p:cNvGrpSpPr/>
          <p:nvPr/>
        </p:nvGrpSpPr>
        <p:grpSpPr>
          <a:xfrm>
            <a:off x="2215515" y="998220"/>
            <a:ext cx="7762240" cy="394335"/>
            <a:chOff x="1339850" y="4659415"/>
            <a:chExt cx="9753600" cy="495103"/>
          </a:xfrm>
        </p:grpSpPr>
        <p:sp>
          <p:nvSpPr>
            <p:cNvPr id="17" name="KSO_Shape"/>
            <p:cNvSpPr/>
            <p:nvPr/>
          </p:nvSpPr>
          <p:spPr>
            <a:xfrm>
              <a:off x="5179642"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KSO_Shape"/>
            <p:cNvSpPr/>
            <p:nvPr/>
          </p:nvSpPr>
          <p:spPr>
            <a:xfrm>
              <a:off x="6808417" y="4776523"/>
              <a:ext cx="281252" cy="28125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6406719" y="4740211"/>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a:xfrm>
              <a:off x="5518466" y="4740124"/>
              <a:ext cx="344126" cy="34412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a:xfrm>
              <a:off x="5884267" y="4659415"/>
              <a:ext cx="495103" cy="4951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2" name="直接连接符 21"/>
            <p:cNvCxnSpPr/>
            <p:nvPr/>
          </p:nvCxnSpPr>
          <p:spPr>
            <a:xfrm>
              <a:off x="7321550" y="4927600"/>
              <a:ext cx="37719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339850" y="4927600"/>
              <a:ext cx="3591500" cy="0"/>
            </a:xfrm>
            <a:prstGeom prst="line">
              <a:avLst/>
            </a:prstGeom>
            <a:ln w="38100">
              <a:solidFill>
                <a:srgbClr val="DF1D15"/>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4181475" y="189230"/>
            <a:ext cx="3828415" cy="1022350"/>
          </a:xfrm>
          <a:prstGeom prst="rect">
            <a:avLst/>
          </a:prstGeom>
          <a:noFill/>
        </p:spPr>
        <p:txBody>
          <a:bodyPr wrap="square" rtlCol="0">
            <a:noAutofit/>
          </a:bodyPr>
          <a:lstStyle/>
          <a:p>
            <a:pPr algn="ctr"/>
            <a:r>
              <a:rPr lang="zh-CN" altLang="en-US" sz="5400" spc="400">
                <a:solidFill>
                  <a:srgbClr val="C00000"/>
                </a:solidFill>
                <a:uFillTx/>
                <a:latin typeface="微软雅黑" panose="020B0503020204020204" charset="-122"/>
                <a:ea typeface="微软雅黑" panose="020B0503020204020204" charset="-122"/>
              </a:rPr>
              <a:t>目</a:t>
            </a:r>
            <a:r>
              <a:rPr lang="en-US" altLang="zh-CN" sz="5400" spc="400">
                <a:solidFill>
                  <a:srgbClr val="C00000"/>
                </a:solidFill>
                <a:uFillTx/>
                <a:latin typeface="微软雅黑" panose="020B0503020204020204" charset="-122"/>
                <a:ea typeface="微软雅黑" panose="020B0503020204020204" charset="-122"/>
              </a:rPr>
              <a:t> </a:t>
            </a:r>
            <a:r>
              <a:rPr lang="zh-CN" altLang="en-US" sz="5400" spc="400">
                <a:solidFill>
                  <a:srgbClr val="C00000"/>
                </a:solidFill>
                <a:uFillTx/>
                <a:latin typeface="微软雅黑" panose="020B0503020204020204" charset="-122"/>
                <a:ea typeface="微软雅黑" panose="020B0503020204020204" charset="-122"/>
              </a:rPr>
              <a:t>录</a:t>
            </a:r>
          </a:p>
        </p:txBody>
      </p:sp>
      <p:sp>
        <p:nvSpPr>
          <p:cNvPr id="26" name="文本框 25"/>
          <p:cNvSpPr txBox="1"/>
          <p:nvPr/>
        </p:nvSpPr>
        <p:spPr>
          <a:xfrm>
            <a:off x="1172845" y="1677670"/>
            <a:ext cx="2039620" cy="645160"/>
          </a:xfrm>
          <a:prstGeom prst="rect">
            <a:avLst/>
          </a:prstGeom>
          <a:noFill/>
        </p:spPr>
        <p:txBody>
          <a:bodyPr wrap="square" rtlCol="0">
            <a:spAutoFit/>
          </a:bodyPr>
          <a:lstStyle/>
          <a:p>
            <a:r>
              <a:rPr lang="en-US" altLang="zh-CN"/>
              <a:t>  </a:t>
            </a:r>
            <a:r>
              <a:rPr lang="en-US" altLang="zh-CN" sz="2000"/>
              <a:t>   </a:t>
            </a:r>
            <a:r>
              <a:rPr lang="en-US" altLang="zh-CN" sz="3600"/>
              <a:t>1.</a:t>
            </a:r>
            <a:r>
              <a:rPr lang="zh-CN" altLang="en-US" sz="3600"/>
              <a:t>总则</a:t>
            </a:r>
          </a:p>
        </p:txBody>
      </p:sp>
      <p:sp>
        <p:nvSpPr>
          <p:cNvPr id="28" name="文本框 27"/>
          <p:cNvSpPr txBox="1"/>
          <p:nvPr/>
        </p:nvSpPr>
        <p:spPr>
          <a:xfrm>
            <a:off x="5962650" y="1677670"/>
            <a:ext cx="4372610" cy="645160"/>
          </a:xfrm>
          <a:prstGeom prst="rect">
            <a:avLst/>
          </a:prstGeom>
          <a:noFill/>
        </p:spPr>
        <p:txBody>
          <a:bodyPr wrap="square" rtlCol="0">
            <a:spAutoFit/>
          </a:bodyPr>
          <a:lstStyle/>
          <a:p>
            <a:r>
              <a:rPr lang="en-US" altLang="zh-CN" sz="3200"/>
              <a:t>   </a:t>
            </a:r>
            <a:r>
              <a:rPr lang="en-US" altLang="zh-CN" sz="3600"/>
              <a:t>2.管理与指挥体制</a:t>
            </a:r>
          </a:p>
        </p:txBody>
      </p:sp>
      <p:sp>
        <p:nvSpPr>
          <p:cNvPr id="29" name="文本框 28"/>
          <p:cNvSpPr txBox="1"/>
          <p:nvPr/>
        </p:nvSpPr>
        <p:spPr>
          <a:xfrm>
            <a:off x="1273174" y="2322830"/>
            <a:ext cx="4454525" cy="572770"/>
          </a:xfrm>
          <a:prstGeom prst="rect">
            <a:avLst/>
          </a:prstGeom>
          <a:noFill/>
        </p:spPr>
        <p:txBody>
          <a:bodyPr wrap="square" rtlCol="0">
            <a:noAutofit/>
          </a:bodyPr>
          <a:lstStyle/>
          <a:p>
            <a:r>
              <a:rPr lang="en-US" altLang="zh-CN" sz="3200" dirty="0"/>
              <a:t>  </a:t>
            </a:r>
            <a:r>
              <a:rPr lang="en-US" altLang="zh-CN" sz="3600" dirty="0"/>
              <a:t>3.预防与应急准备</a:t>
            </a:r>
          </a:p>
        </p:txBody>
      </p:sp>
      <p:sp>
        <p:nvSpPr>
          <p:cNvPr id="30" name="文本框 29"/>
          <p:cNvSpPr txBox="1"/>
          <p:nvPr/>
        </p:nvSpPr>
        <p:spPr>
          <a:xfrm>
            <a:off x="6363970" y="2322830"/>
            <a:ext cx="3268345" cy="575945"/>
          </a:xfrm>
          <a:prstGeom prst="rect">
            <a:avLst/>
          </a:prstGeom>
          <a:noFill/>
        </p:spPr>
        <p:txBody>
          <a:bodyPr wrap="square" rtlCol="0">
            <a:noAutofit/>
          </a:bodyPr>
          <a:lstStyle/>
          <a:p>
            <a:r>
              <a:rPr lang="en-US" altLang="zh-CN" sz="3600"/>
              <a:t>4.监测与预警</a:t>
            </a:r>
          </a:p>
        </p:txBody>
      </p:sp>
      <p:sp>
        <p:nvSpPr>
          <p:cNvPr id="31" name="文本框 30"/>
          <p:cNvSpPr txBox="1"/>
          <p:nvPr/>
        </p:nvSpPr>
        <p:spPr>
          <a:xfrm>
            <a:off x="6114415" y="3014980"/>
            <a:ext cx="4220845" cy="551815"/>
          </a:xfrm>
          <a:prstGeom prst="rect">
            <a:avLst/>
          </a:prstGeom>
          <a:noFill/>
        </p:spPr>
        <p:txBody>
          <a:bodyPr wrap="square" rtlCol="0">
            <a:noAutofit/>
          </a:bodyPr>
          <a:lstStyle/>
          <a:p>
            <a:r>
              <a:rPr lang="en-US" altLang="zh-CN" sz="3200"/>
              <a:t>  </a:t>
            </a:r>
            <a:r>
              <a:rPr lang="en-US" altLang="zh-CN" sz="3600"/>
              <a:t>6.事后恢复与重建</a:t>
            </a:r>
          </a:p>
        </p:txBody>
      </p:sp>
      <p:sp>
        <p:nvSpPr>
          <p:cNvPr id="32" name="文本框 31"/>
          <p:cNvSpPr txBox="1"/>
          <p:nvPr/>
        </p:nvSpPr>
        <p:spPr>
          <a:xfrm>
            <a:off x="1426845" y="3014980"/>
            <a:ext cx="3971290" cy="645160"/>
          </a:xfrm>
          <a:prstGeom prst="rect">
            <a:avLst/>
          </a:prstGeom>
          <a:noFill/>
        </p:spPr>
        <p:txBody>
          <a:bodyPr wrap="square" rtlCol="0">
            <a:spAutoFit/>
          </a:bodyPr>
          <a:lstStyle/>
          <a:p>
            <a:r>
              <a:rPr lang="en-US" altLang="zh-CN" sz="3200"/>
              <a:t> </a:t>
            </a:r>
            <a:r>
              <a:rPr lang="en-US" altLang="zh-CN" sz="3600"/>
              <a:t>5.应急处置与救援</a:t>
            </a:r>
          </a:p>
        </p:txBody>
      </p:sp>
      <p:sp>
        <p:nvSpPr>
          <p:cNvPr id="33" name="文本框 32"/>
          <p:cNvSpPr txBox="1"/>
          <p:nvPr/>
        </p:nvSpPr>
        <p:spPr>
          <a:xfrm>
            <a:off x="1520190" y="3660140"/>
            <a:ext cx="2785110" cy="645160"/>
          </a:xfrm>
          <a:prstGeom prst="rect">
            <a:avLst/>
          </a:prstGeom>
          <a:noFill/>
        </p:spPr>
        <p:txBody>
          <a:bodyPr wrap="square" rtlCol="0">
            <a:spAutoFit/>
          </a:bodyPr>
          <a:lstStyle/>
          <a:p>
            <a:r>
              <a:rPr lang="en-US" altLang="zh-CN" sz="3600" dirty="0"/>
              <a:t>7.</a:t>
            </a:r>
            <a:r>
              <a:rPr lang="zh-CN" altLang="en-US" sz="3600" dirty="0"/>
              <a:t>法律责任</a:t>
            </a:r>
          </a:p>
        </p:txBody>
      </p:sp>
      <p:sp>
        <p:nvSpPr>
          <p:cNvPr id="34" name="文本框 33"/>
          <p:cNvSpPr txBox="1"/>
          <p:nvPr/>
        </p:nvSpPr>
        <p:spPr>
          <a:xfrm>
            <a:off x="6363970" y="3683000"/>
            <a:ext cx="2047875" cy="645160"/>
          </a:xfrm>
          <a:prstGeom prst="rect">
            <a:avLst/>
          </a:prstGeom>
          <a:noFill/>
        </p:spPr>
        <p:txBody>
          <a:bodyPr wrap="square" rtlCol="0">
            <a:spAutoFit/>
          </a:bodyPr>
          <a:lstStyle/>
          <a:p>
            <a:r>
              <a:rPr lang="en-US" altLang="zh-CN" sz="3600"/>
              <a:t>8.</a:t>
            </a:r>
            <a:r>
              <a:rPr lang="zh-CN" altLang="en-US" sz="3600"/>
              <a:t>附则</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900" decel="100000" fill="hold"/>
                                        <p:tgtEl>
                                          <p:spTgt spid="2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900" decel="100000" fill="hold"/>
                                        <p:tgtEl>
                                          <p:spTgt spid="3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900" decel="100000" fill="hold"/>
                                        <p:tgtEl>
                                          <p:spTgt spid="3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900" decel="100000" fill="hold"/>
                                        <p:tgtEl>
                                          <p:spTgt spid="3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900" decel="100000" fill="hold"/>
                                        <p:tgtEl>
                                          <p:spTgt spid="3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 grpId="0"/>
      <p:bldP spid="26"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第一章</a:t>
            </a:r>
          </a:p>
        </p:txBody>
      </p:sp>
      <p:sp>
        <p:nvSpPr>
          <p:cNvPr id="40" name="2"/>
          <p:cNvSpPr txBox="1"/>
          <p:nvPr/>
        </p:nvSpPr>
        <p:spPr>
          <a:xfrm>
            <a:off x="4518025" y="2771140"/>
            <a:ext cx="3251200" cy="922020"/>
          </a:xfrm>
          <a:prstGeom prst="rect">
            <a:avLst/>
          </a:prstGeom>
          <a:noFill/>
        </p:spPr>
        <p:txBody>
          <a:bodyPr wrap="square" rtlCol="0">
            <a:spAutoFit/>
          </a:bodyPr>
          <a:lstStyle/>
          <a:p>
            <a:pPr lvl="0" algn="dist">
              <a:defRPr/>
            </a:pPr>
            <a:r>
              <a:rPr lang="zh-CN" sz="5400">
                <a:solidFill>
                  <a:srgbClr val="C00000"/>
                </a:solidFill>
                <a:latin typeface="微软雅黑" panose="020B0503020204020204" charset="-122"/>
                <a:ea typeface="微软雅黑" panose="020B0503020204020204" charset="-122"/>
              </a:rPr>
              <a:t>总则</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PA-102241"/>
          <p:cNvSpPr/>
          <p:nvPr>
            <p:custDataLst>
              <p:tags r:id="rId3"/>
            </p:custDataLst>
          </p:nvPr>
        </p:nvSpPr>
        <p:spPr>
          <a:xfrm>
            <a:off x="1215390" y="354330"/>
            <a:ext cx="1364615" cy="460375"/>
          </a:xfrm>
          <a:prstGeom prst="rect">
            <a:avLst/>
          </a:prstGeom>
        </p:spPr>
        <p:txBody>
          <a:bodyPr wrap="square">
            <a:spAutoFit/>
          </a:bodyPr>
          <a:lstStyle/>
          <a:p>
            <a:pPr algn="l">
              <a:defRPr/>
            </a:pPr>
            <a:r>
              <a:rPr lang="zh-CN" altLang="en-US" sz="2400" dirty="0">
                <a:solidFill>
                  <a:srgbClr val="BC000D"/>
                </a:solidFill>
                <a:latin typeface="微软雅黑" panose="020B0503020204020204" charset="-122"/>
                <a:ea typeface="微软雅黑" panose="020B0503020204020204" charset="-122"/>
              </a:rPr>
              <a:t>总</a:t>
            </a:r>
            <a:r>
              <a:rPr lang="en-US" altLang="zh-CN" sz="2400" dirty="0">
                <a:solidFill>
                  <a:srgbClr val="BC000D"/>
                </a:solidFill>
                <a:latin typeface="微软雅黑" panose="020B0503020204020204" charset="-122"/>
                <a:ea typeface="微软雅黑" panose="020B0503020204020204" charset="-122"/>
              </a:rPr>
              <a:t>      </a:t>
            </a:r>
            <a:r>
              <a:rPr lang="zh-CN" altLang="en-US" sz="2400" dirty="0">
                <a:solidFill>
                  <a:srgbClr val="BC000D"/>
                </a:solidFill>
                <a:latin typeface="微软雅黑" panose="020B0503020204020204" charset="-122"/>
                <a:ea typeface="微软雅黑" panose="020B0503020204020204" charset="-122"/>
              </a:rPr>
              <a:t>则</a:t>
            </a:r>
          </a:p>
        </p:txBody>
      </p: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6"/>
          <a:stretch>
            <a:fillRect/>
          </a:stretch>
        </p:blipFill>
        <p:spPr>
          <a:xfrm>
            <a:off x="0" y="5462905"/>
            <a:ext cx="12192000" cy="1395095"/>
          </a:xfrm>
          <a:prstGeom prst="rect">
            <a:avLst/>
          </a:prstGeom>
        </p:spPr>
      </p:pic>
      <p:sp>
        <p:nvSpPr>
          <p:cNvPr id="6" name="文本框 5"/>
          <p:cNvSpPr txBox="1"/>
          <p:nvPr/>
        </p:nvSpPr>
        <p:spPr>
          <a:xfrm>
            <a:off x="1238250" y="949960"/>
            <a:ext cx="9953625" cy="5908040"/>
          </a:xfrm>
          <a:prstGeom prst="rect">
            <a:avLst/>
          </a:prstGeom>
          <a:noFill/>
        </p:spPr>
        <p:txBody>
          <a:bodyPr wrap="square" rtlCol="0">
            <a:spAutoFit/>
          </a:bodyPr>
          <a:lstStyle/>
          <a:p>
            <a:r>
              <a:rPr lang="zh-CN" altLang="en-US"/>
              <a:t>第一条：为了预防和减少突发事件的发生，控制、减轻和消除突发事件引起的严重社会危害，提高突发事件预防和应对能力，规范突发事件应对活动，保护人民生命财产安全，维护国家安全、公共安全、生态环境安全和社会秩序，根据宪法，制定本法。</a:t>
            </a:r>
          </a:p>
          <a:p>
            <a:endParaRPr lang="zh-CN" altLang="en-US"/>
          </a:p>
          <a:p>
            <a:r>
              <a:rPr lang="zh-CN" altLang="en-US"/>
              <a:t>第二条：本法所称突发事件，是指突然发生，造成或者可能造成严重社会危害，需要采取应急处置措施予以应对的自然灾害、事故灾难、公共卫生事件和社会安全事件。</a:t>
            </a:r>
          </a:p>
          <a:p>
            <a:endParaRPr lang="zh-CN" altLang="en-US"/>
          </a:p>
          <a:p>
            <a:r>
              <a:rPr lang="zh-CN" altLang="en-US"/>
              <a:t>第三条：按照社会危害程度、影响范围等因素，突发自然灾害、事故灾难、公共卫生事件分为特别重大、重大、较大和一般四级。法律、行政法规或者国务院另有规定的，从其规定。</a:t>
            </a:r>
          </a:p>
          <a:p>
            <a:endParaRPr lang="zh-CN" altLang="en-US"/>
          </a:p>
          <a:p>
            <a:r>
              <a:rPr lang="zh-CN" altLang="en-US"/>
              <a:t>第四条：突发事件应对工作坚持中国共产党的领导，坚持以马克思列宁主义、毛泽东思想、邓小平理论、“三个代表”重要思想、科学发展观、习近平新时代中国特色社会主义思想为指导，建立健全集中统一、高效权威的中国特色突发事件应对工作领导体制，完善党委领导、政府负责、部门联动、军地联合、社会协同、公众参与、科技支撑、法治保障的治理体系。</a:t>
            </a:r>
          </a:p>
          <a:p>
            <a:endParaRPr lang="zh-CN" altLang="en-US"/>
          </a:p>
          <a:p>
            <a:r>
              <a:rPr lang="zh-CN" altLang="en-US"/>
              <a:t>第五条：突发事件应对工作应当坚持总体国家安全观，统筹发展与安全；坚持人民至上、生命至上；坚持依法科学应对，尊重和保障人权；坚持预防为主、预防与应急相结合。</a:t>
            </a:r>
          </a:p>
          <a:p>
            <a:endParaRPr lang="zh-CN" altLang="en-US"/>
          </a:p>
          <a:p>
            <a:r>
              <a:rPr lang="zh-CN" altLang="en-US"/>
              <a:t>第六条：国家建立有效的社会动员机制，组织动员企业事业单位、社会组织、志愿者等各方力量依法有序参与突发事件应对工作，增强全民的公共安全和防范风险的意识，提高全社会的避险救助能力。</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PA-102241"/>
          <p:cNvSpPr/>
          <p:nvPr>
            <p:custDataLst>
              <p:tags r:id="rId3"/>
            </p:custDataLst>
          </p:nvPr>
        </p:nvSpPr>
        <p:spPr>
          <a:xfrm>
            <a:off x="1215390" y="354330"/>
            <a:ext cx="1364615" cy="460375"/>
          </a:xfrm>
          <a:prstGeom prst="rect">
            <a:avLst/>
          </a:prstGeom>
        </p:spPr>
        <p:txBody>
          <a:bodyPr wrap="square">
            <a:spAutoFit/>
          </a:bodyPr>
          <a:lstStyle/>
          <a:p>
            <a:pPr algn="l">
              <a:defRPr/>
            </a:pPr>
            <a:r>
              <a:rPr lang="zh-CN" altLang="en-US" sz="2400" dirty="0">
                <a:solidFill>
                  <a:srgbClr val="BC000D"/>
                </a:solidFill>
                <a:latin typeface="微软雅黑" panose="020B0503020204020204" charset="-122"/>
                <a:ea typeface="微软雅黑" panose="020B0503020204020204" charset="-122"/>
              </a:rPr>
              <a:t>总</a:t>
            </a:r>
            <a:r>
              <a:rPr lang="en-US" altLang="zh-CN" sz="2400" dirty="0">
                <a:solidFill>
                  <a:srgbClr val="BC000D"/>
                </a:solidFill>
                <a:latin typeface="微软雅黑" panose="020B0503020204020204" charset="-122"/>
                <a:ea typeface="微软雅黑" panose="020B0503020204020204" charset="-122"/>
              </a:rPr>
              <a:t>      </a:t>
            </a:r>
            <a:r>
              <a:rPr lang="zh-CN" altLang="en-US" sz="2400" dirty="0">
                <a:solidFill>
                  <a:srgbClr val="BC000D"/>
                </a:solidFill>
                <a:latin typeface="微软雅黑" panose="020B0503020204020204" charset="-122"/>
                <a:ea typeface="微软雅黑" panose="020B0503020204020204" charset="-122"/>
              </a:rPr>
              <a:t>则</a:t>
            </a:r>
          </a:p>
        </p:txBody>
      </p: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6"/>
          <a:stretch>
            <a:fillRect/>
          </a:stretch>
        </p:blipFill>
        <p:spPr>
          <a:xfrm>
            <a:off x="0" y="5462905"/>
            <a:ext cx="12192000" cy="1395095"/>
          </a:xfrm>
          <a:prstGeom prst="rect">
            <a:avLst/>
          </a:prstGeom>
        </p:spPr>
      </p:pic>
      <p:sp>
        <p:nvSpPr>
          <p:cNvPr id="6" name="文本框 5"/>
          <p:cNvSpPr txBox="1"/>
          <p:nvPr/>
        </p:nvSpPr>
        <p:spPr>
          <a:xfrm>
            <a:off x="1238250" y="1097915"/>
            <a:ext cx="9953625" cy="5182870"/>
          </a:xfrm>
          <a:prstGeom prst="rect">
            <a:avLst/>
          </a:prstGeom>
          <a:noFill/>
        </p:spPr>
        <p:txBody>
          <a:bodyPr wrap="square" rtlCol="0">
            <a:noAutofit/>
          </a:bodyPr>
          <a:lstStyle/>
          <a:p>
            <a:r>
              <a:rPr lang="zh-CN" altLang="en-US"/>
              <a:t>第七条：国家建立健全突发事件信息发布制度。有关人民政府和部门应当及时向社会公布突发事件相关信息和有关突发事件应对的决定、命令、措施等信息。</a:t>
            </a:r>
          </a:p>
          <a:p>
            <a:endParaRPr lang="zh-CN" altLang="en-US"/>
          </a:p>
          <a:p>
            <a:r>
              <a:rPr lang="zh-CN" altLang="en-US"/>
              <a:t>第八条：国家建立健全突发事件新闻采访报道制度。有关人民政府和部门应当做好新闻媒体服务引导工作，支持新闻媒体开展采访报道和舆论监督。</a:t>
            </a:r>
          </a:p>
          <a:p>
            <a:endParaRPr lang="zh-CN" altLang="en-US"/>
          </a:p>
          <a:p>
            <a:r>
              <a:rPr lang="zh-CN" altLang="en-US"/>
              <a:t>第九条：国家建立突发事件应对工作投诉、举报制度，公布统一的投诉、举报方式。</a:t>
            </a:r>
          </a:p>
          <a:p>
            <a:endParaRPr lang="zh-CN" altLang="en-US"/>
          </a:p>
          <a:p>
            <a:r>
              <a:rPr lang="zh-CN" altLang="en-US"/>
              <a:t>第十条：突发事件应对措施应当与突发事件可能造成的社会危害的性质、程度和范围相适应；有多种措施可供选择的，应当选择有利于最大程度地保护公民、法人和其他组织权益，且对他人权益损害和生态环境影响较小的措施，并根据情况变化及时调整，做到科学、精准、有效。</a:t>
            </a:r>
          </a:p>
          <a:p>
            <a:endParaRPr lang="zh-CN" altLang="en-US"/>
          </a:p>
          <a:p>
            <a:r>
              <a:rPr lang="zh-CN" altLang="en-US"/>
              <a:t>第十一条：国家在突发事件应对工作中，应当对未成年人、老年人、残疾人、孕产期和哺乳期的妇女、需要及时就医的伤病人员等群体给予特殊、优先保护。</a:t>
            </a:r>
          </a:p>
          <a:p>
            <a:endParaRPr lang="zh-CN" altLang="en-US"/>
          </a:p>
          <a:p>
            <a:r>
              <a:rPr lang="zh-CN" altLang="en-US"/>
              <a:t>第十二条：县级以上人民政府及其部门为应对突发事件的紧急需要，可以征用单位和个人的设备、设施、场地、交通工具等财产。被征用的财产在使用完毕或者突发事件应急处置工作结束后，应当及时返还。财产被征用或者征用后毁损、灭失的，应当给予公平、合理的补偿</a:t>
            </a:r>
          </a:p>
          <a:p>
            <a:endParaRPr lang="zh-CN" altLang="en-US"/>
          </a:p>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102239"/>
          <p:cNvSpPr/>
          <p:nvPr>
            <p:custDataLst>
              <p:tags r:id="rId1"/>
            </p:custDataLst>
          </p:nvPr>
        </p:nvSpPr>
        <p:spPr bwMode="auto">
          <a:xfrm>
            <a:off x="348131" y="236775"/>
            <a:ext cx="779644" cy="69668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cxnSp>
        <p:nvCxnSpPr>
          <p:cNvPr id="3" name="PA-102240"/>
          <p:cNvCxnSpPr/>
          <p:nvPr>
            <p:custDataLst>
              <p:tags r:id="rId2"/>
            </p:custDataLst>
          </p:nvPr>
        </p:nvCxnSpPr>
        <p:spPr>
          <a:xfrm>
            <a:off x="1215639" y="821170"/>
            <a:ext cx="1053842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PA-102241"/>
          <p:cNvSpPr/>
          <p:nvPr>
            <p:custDataLst>
              <p:tags r:id="rId3"/>
            </p:custDataLst>
          </p:nvPr>
        </p:nvSpPr>
        <p:spPr>
          <a:xfrm>
            <a:off x="1215390" y="354330"/>
            <a:ext cx="1364615" cy="460375"/>
          </a:xfrm>
          <a:prstGeom prst="rect">
            <a:avLst/>
          </a:prstGeom>
        </p:spPr>
        <p:txBody>
          <a:bodyPr wrap="square">
            <a:spAutoFit/>
          </a:bodyPr>
          <a:lstStyle/>
          <a:p>
            <a:pPr algn="l">
              <a:defRPr/>
            </a:pPr>
            <a:r>
              <a:rPr lang="zh-CN" altLang="en-US" sz="2400" dirty="0">
                <a:solidFill>
                  <a:srgbClr val="BC000D"/>
                </a:solidFill>
                <a:latin typeface="微软雅黑" panose="020B0503020204020204" charset="-122"/>
                <a:ea typeface="微软雅黑" panose="020B0503020204020204" charset="-122"/>
              </a:rPr>
              <a:t>总</a:t>
            </a:r>
            <a:r>
              <a:rPr lang="en-US" altLang="zh-CN" sz="2400" dirty="0">
                <a:solidFill>
                  <a:srgbClr val="BC000D"/>
                </a:solidFill>
                <a:latin typeface="微软雅黑" panose="020B0503020204020204" charset="-122"/>
                <a:ea typeface="微软雅黑" panose="020B0503020204020204" charset="-122"/>
              </a:rPr>
              <a:t>      </a:t>
            </a:r>
            <a:r>
              <a:rPr lang="zh-CN" altLang="en-US" sz="2400" dirty="0">
                <a:solidFill>
                  <a:srgbClr val="BC000D"/>
                </a:solidFill>
                <a:latin typeface="微软雅黑" panose="020B0503020204020204" charset="-122"/>
                <a:ea typeface="微软雅黑" panose="020B0503020204020204" charset="-122"/>
              </a:rPr>
              <a:t>则</a:t>
            </a:r>
          </a:p>
        </p:txBody>
      </p:sp>
      <p:sp>
        <p:nvSpPr>
          <p:cNvPr id="30" name="文本框 29"/>
          <p:cNvSpPr txBox="1"/>
          <p:nvPr/>
        </p:nvSpPr>
        <p:spPr>
          <a:xfrm>
            <a:off x="1421130" y="2652395"/>
            <a:ext cx="9359900" cy="2315845"/>
          </a:xfrm>
          <a:prstGeom prst="rect">
            <a:avLst/>
          </a:prstGeom>
          <a:noFill/>
        </p:spPr>
        <p:txBody>
          <a:bodyPr wrap="square" lIns="91412" tIns="45705" rIns="91412" bIns="45705">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spcAft>
                <a:spcPts val="0"/>
              </a:spcAft>
              <a:buClrTx/>
              <a:buSzTx/>
              <a:buFontTx/>
              <a:defRPr/>
            </a:pPr>
            <a:endParaRPr lang="en-US" sz="2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8" name="矩形 127"/>
          <p:cNvSpPr/>
          <p:nvPr/>
        </p:nvSpPr>
        <p:spPr>
          <a:xfrm>
            <a:off x="0" y="6713855"/>
            <a:ext cx="12192000" cy="1441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111"/>
          <p:cNvPicPr>
            <a:picLocks noChangeAspect="1"/>
          </p:cNvPicPr>
          <p:nvPr/>
        </p:nvPicPr>
        <p:blipFill>
          <a:blip r:embed="rId6"/>
          <a:stretch>
            <a:fillRect/>
          </a:stretch>
        </p:blipFill>
        <p:spPr>
          <a:xfrm>
            <a:off x="0" y="5462905"/>
            <a:ext cx="12192000" cy="1395095"/>
          </a:xfrm>
          <a:prstGeom prst="rect">
            <a:avLst/>
          </a:prstGeom>
        </p:spPr>
      </p:pic>
      <p:sp>
        <p:nvSpPr>
          <p:cNvPr id="6" name="文本框 5"/>
          <p:cNvSpPr txBox="1"/>
          <p:nvPr/>
        </p:nvSpPr>
        <p:spPr>
          <a:xfrm>
            <a:off x="1238250" y="1097915"/>
            <a:ext cx="9953625" cy="5182870"/>
          </a:xfrm>
          <a:prstGeom prst="rect">
            <a:avLst/>
          </a:prstGeom>
          <a:noFill/>
        </p:spPr>
        <p:txBody>
          <a:bodyPr wrap="square" rtlCol="0">
            <a:noAutofit/>
          </a:bodyPr>
          <a:lstStyle/>
          <a:p>
            <a:r>
              <a:rPr lang="zh-CN" altLang="en-US"/>
              <a:t>第十三条：因依法采取突发事件应对措施，致使诉讼、监察调查、行政复议、仲裁、国家赔偿等活动不能正常进行的，适用有关时效中止和程序中止的规定，法律另有规定的除外。</a:t>
            </a:r>
          </a:p>
          <a:p>
            <a:endParaRPr lang="zh-CN" altLang="en-US"/>
          </a:p>
          <a:p>
            <a:r>
              <a:rPr lang="zh-CN" altLang="en-US"/>
              <a:t>第十四条：中华人民共和国政府在突发事件的预防与应急准备、监测与预警、应急处置与救援、事后恢复与重建等方面，同外国政府和有关国际组织开展合作与交流。</a:t>
            </a:r>
          </a:p>
          <a:p>
            <a:endParaRPr lang="zh-CN" altLang="en-US"/>
          </a:p>
          <a:p>
            <a:r>
              <a:rPr lang="zh-CN" altLang="en-US"/>
              <a:t>第十五条：对在突发事件应对工作中做出突出贡献的单位和个人，按照国家有关规定给予表彰、奖励。</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6000">
        <p15:prstTrans prst="pageCurlDoub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22 拷贝"/>
          <p:cNvPicPr>
            <a:picLocks noChangeAspect="1"/>
          </p:cNvPicPr>
          <p:nvPr/>
        </p:nvPicPr>
        <p:blipFill>
          <a:blip r:embed="rId3" cstate="print"/>
          <a:stretch>
            <a:fillRect/>
          </a:stretch>
        </p:blipFill>
        <p:spPr>
          <a:xfrm>
            <a:off x="0" y="0"/>
            <a:ext cx="12192000" cy="6858000"/>
          </a:xfrm>
          <a:prstGeom prst="rect">
            <a:avLst/>
          </a:prstGeom>
        </p:spPr>
      </p:pic>
      <p:grpSp>
        <p:nvGrpSpPr>
          <p:cNvPr id="6" name="组合 5"/>
          <p:cNvGrpSpPr/>
          <p:nvPr/>
        </p:nvGrpSpPr>
        <p:grpSpPr>
          <a:xfrm>
            <a:off x="0" y="3016885"/>
            <a:ext cx="12192635" cy="3841115"/>
            <a:chOff x="0" y="4751"/>
            <a:chExt cx="14400" cy="3397"/>
          </a:xfrm>
        </p:grpSpPr>
        <p:pic>
          <p:nvPicPr>
            <p:cNvPr id="4" name="图片 3" descr="天坛 8"/>
            <p:cNvPicPr>
              <a:picLocks noChangeAspect="1"/>
            </p:cNvPicPr>
            <p:nvPr>
              <p:custDataLst>
                <p:tags r:id="rId1"/>
              </p:custDataLst>
            </p:nvPr>
          </p:nvPicPr>
          <p:blipFill>
            <a:blip r:embed="rId4"/>
            <a:srcRect l="34045"/>
            <a:stretch>
              <a:fillRect/>
            </a:stretch>
          </p:blipFill>
          <p:spPr>
            <a:xfrm>
              <a:off x="0" y="4751"/>
              <a:ext cx="2457" cy="3349"/>
            </a:xfrm>
            <a:prstGeom prst="rect">
              <a:avLst/>
            </a:prstGeom>
          </p:spPr>
        </p:pic>
        <p:pic>
          <p:nvPicPr>
            <p:cNvPr id="13" name="图片 12" descr="图片1555--"/>
            <p:cNvPicPr>
              <a:picLocks noChangeAspect="1"/>
            </p:cNvPicPr>
            <p:nvPr/>
          </p:nvPicPr>
          <p:blipFill>
            <a:blip r:embed="rId5"/>
            <a:stretch>
              <a:fillRect/>
            </a:stretch>
          </p:blipFill>
          <p:spPr>
            <a:xfrm>
              <a:off x="0" y="5426"/>
              <a:ext cx="14401" cy="2722"/>
            </a:xfrm>
            <a:prstGeom prst="rect">
              <a:avLst/>
            </a:prstGeom>
          </p:spPr>
        </p:pic>
        <p:pic>
          <p:nvPicPr>
            <p:cNvPr id="10" name="图片 9" descr="石狮"/>
            <p:cNvPicPr>
              <a:picLocks noChangeAspect="1"/>
            </p:cNvPicPr>
            <p:nvPr/>
          </p:nvPicPr>
          <p:blipFill>
            <a:blip r:embed="rId6"/>
            <a:stretch>
              <a:fillRect/>
            </a:stretch>
          </p:blipFill>
          <p:spPr>
            <a:xfrm flipH="1">
              <a:off x="11376" y="5004"/>
              <a:ext cx="3024" cy="3132"/>
            </a:xfrm>
            <a:prstGeom prst="rect">
              <a:avLst/>
            </a:prstGeom>
          </p:spPr>
        </p:pic>
      </p:grpSp>
      <p:sp>
        <p:nvSpPr>
          <p:cNvPr id="7" name="1"/>
          <p:cNvSpPr txBox="1"/>
          <p:nvPr/>
        </p:nvSpPr>
        <p:spPr>
          <a:xfrm>
            <a:off x="4745082" y="1802422"/>
            <a:ext cx="2711996" cy="768350"/>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defRPr/>
            </a:pPr>
            <a:r>
              <a:rPr lang="zh-CN" altLang="en-US" sz="4400" spc="400">
                <a:solidFill>
                  <a:srgbClr val="C00000"/>
                </a:solidFill>
                <a:uFillTx/>
                <a:latin typeface="微软雅黑" panose="020B0503020204020204" charset="-122"/>
                <a:ea typeface="微软雅黑" panose="020B0503020204020204" charset="-122"/>
              </a:rPr>
              <a:t>第二章</a:t>
            </a:r>
          </a:p>
        </p:txBody>
      </p:sp>
      <p:sp>
        <p:nvSpPr>
          <p:cNvPr id="40" name="2"/>
          <p:cNvSpPr txBox="1"/>
          <p:nvPr/>
        </p:nvSpPr>
        <p:spPr>
          <a:xfrm>
            <a:off x="2393315" y="2771140"/>
            <a:ext cx="7405370" cy="922020"/>
          </a:xfrm>
          <a:prstGeom prst="rect">
            <a:avLst/>
          </a:prstGeom>
          <a:noFill/>
        </p:spPr>
        <p:txBody>
          <a:bodyPr wrap="square" rtlCol="0">
            <a:spAutoFit/>
          </a:bodyPr>
          <a:lstStyle/>
          <a:p>
            <a:pPr lvl="0" algn="dist">
              <a:defRPr/>
            </a:pPr>
            <a:r>
              <a:rPr sz="5400">
                <a:solidFill>
                  <a:srgbClr val="C00000"/>
                </a:solidFill>
                <a:latin typeface="微软雅黑" panose="020B0503020204020204" charset="-122"/>
                <a:ea typeface="微软雅黑" panose="020B0503020204020204" charset="-122"/>
              </a:rPr>
              <a:t>管理与指挥体制</a:t>
            </a:r>
          </a:p>
        </p:txBody>
      </p:sp>
      <p:sp>
        <p:nvSpPr>
          <p:cNvPr id="8" name="2-2"/>
          <p:cNvSpPr/>
          <p:nvPr/>
        </p:nvSpPr>
        <p:spPr>
          <a:xfrm>
            <a:off x="2613479" y="2073541"/>
            <a:ext cx="1905000" cy="127001"/>
          </a:xfrm>
          <a:prstGeom prst="roundRect">
            <a:avLst>
              <a:gd name="adj" fmla="val 50000"/>
            </a:avLst>
          </a:prstGeom>
          <a:gradFill>
            <a:gsLst>
              <a:gs pos="0">
                <a:srgbClr val="BA1219">
                  <a:alpha val="0"/>
                </a:srgbClr>
              </a:gs>
              <a:gs pos="99000">
                <a:srgbClr val="C20316"/>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2-3"/>
          <p:cNvSpPr/>
          <p:nvPr/>
        </p:nvSpPr>
        <p:spPr>
          <a:xfrm>
            <a:off x="7683681" y="2073540"/>
            <a:ext cx="1905000" cy="127001"/>
          </a:xfrm>
          <a:prstGeom prst="roundRect">
            <a:avLst>
              <a:gd name="adj" fmla="val 50000"/>
            </a:avLst>
          </a:prstGeom>
          <a:gradFill>
            <a:gsLst>
              <a:gs pos="0">
                <a:srgbClr val="BA1219"/>
              </a:gs>
              <a:gs pos="99000">
                <a:srgbClr val="BA1219">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CDC4172-E6D0-44FE-B4E6-A888A39B085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AtGlU0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LRpVN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AtGlU2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C0aVT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C0aVT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C0aVT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C0aVT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C0aVT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DEaVTU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AMRpVNle6RfksAAABrAAAAGwAAAHVuaXZlcnNhbC91bml2ZXJzYWwucG5nLnhtbLOxr8jNUShLLSrOzM+zVTLUM1Cyt+PlsikoSi3LTC1XqACKAQUhQEmhEsg1QnDLM1NKMoBCBuZmCMGM1Mz0jBJbJQsDc7igPtBMAFBLAQIAABQAAgAIAAtGlU0VDq0oZAQAAAcRAAAdAAAAAAAAAAEAAAAAAAAAAAB1bml2ZXJzYWwvY29tbW9uX21lc3NhZ2VzLmxuZ1BLAQIAABQAAgAIAAtGlU0IfgsjKQMAAIYMAAAnAAAAAAAAAAEAAAAAAJ8EAAB1bml2ZXJzYWwvZmxhc2hfcHVibGlzaGluZ19zZXR0aW5ncy54bWxQSwECAAAUAAIACAALRpVNtfwJZLoCAABVCgAAIQAAAAAAAAABAAAAAAANCAAAdW5pdmVyc2FsL2ZsYXNoX3NraW5fc2V0dGluZ3MueG1sUEsBAgAAFAACAAgAC0aVTSqWD2f+AgAAlwsAACYAAAAAAAAAAQAAAAAABgsAAHVuaXZlcnNhbC9odG1sX3B1Ymxpc2hpbmdfc2V0dGluZ3MueG1sUEsBAgAAFAACAAgAC0aVTWhxUpGaAQAAHwYAAB8AAAAAAAAAAQAAAAAASA4AAHVuaXZlcnNhbC9odG1sX3NraW5fc2V0dGluZ3MuanNQSwECAAAUAAIACAALRpVNPTwv0cEAAADlAQAAGgAAAAAAAAABAAAAAAAfEAAAdW5pdmVyc2FsL2kxOG5fcHJlc2V0cy54bWxQSwECAAAUAAIACAALRpVNmvmWZGsAAABrAAAAHAAAAAAAAAABAAAAAAAYEQAAdW5pdmVyc2FsL2xvY2FsX3NldHRpbmdzLnhtbFBLAQIAABQAAgAIAESUV0cjtE77+wIAALAIAAAUAAAAAAAAAAEAAAAAAL0RAAB1bml2ZXJzYWwvcGxheWVyLnhtbFBLAQIAABQAAgAIAAtGlU2whyP0bAEAAPcCAAApAAAAAAAAAAEAAAAAAOoUAAB1bml2ZXJzYWwvc2tpbl9jdXN0b21pemF0aW9uX3NldHRpbmdzLnhtbFBLAQIAABQAAgAIAAxGlU1KcspIcQ0AACciAAAXAAAAAAAAAAAAAAAAAJ0WAAB1bml2ZXJzYWwvdW5pdmVyc2FsLnBuZ1BLAQIAABQAAgAIAAxGlU2V7pF+SwAAAGsAAAAbAAAAAAAAAAEAAAAAAEMkAAB1bml2ZXJzYWwvdW5pdmVyc2FsLnBuZy54bWxQSwUGAAAAAAsACwBJAwAAxyQAAAAA"/>
  <p:tag name="ISPRING_PRESENTATION_TITLE" val="2019全国两会解读5"/>
  <p:tag name="KSO_WPP_MARK_KEY" val="794ef6b4-d684-4915-8b85-0f789cd5e333"/>
  <p:tag name="FULLTEXTBEAUTIFYED" val="1"/>
  <p:tag name="COMMONDATA" val="eyJoZGlkIjoiZmE0MTIwZmM5MTcyMTU2MWQwMmMxOGE0OGM3ZTQ5NTcifQ=="/>
  <p:tag name="commondata" val="eyJoZGlkIjoiMjNiODRkZmM3NmFjYzU5YTY1ZDg3YzIxZThiNzcwZTMifQ=="/>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1,&quot;width&quot;:252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PA" val="v5.2.8"/>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PA" val="v5.2.8"/>
</p:tagLst>
</file>

<file path=ppt/tags/tag26.xml><?xml version="1.0" encoding="utf-8"?>
<p:tagLst xmlns:a="http://schemas.openxmlformats.org/drawingml/2006/main" xmlns:r="http://schemas.openxmlformats.org/officeDocument/2006/relationships" xmlns:p="http://schemas.openxmlformats.org/presentationml/2006/main">
  <p:tag name="PA" val="v5.2.8"/>
</p:tagLst>
</file>

<file path=ppt/tags/tag27.xml><?xml version="1.0" encoding="utf-8"?>
<p:tagLst xmlns:a="http://schemas.openxmlformats.org/drawingml/2006/main" xmlns:r="http://schemas.openxmlformats.org/officeDocument/2006/relationships" xmlns:p="http://schemas.openxmlformats.org/presentationml/2006/main">
  <p:tag name="PA" val="v5.2.8"/>
</p:tagLst>
</file>

<file path=ppt/tags/tag28.xml><?xml version="1.0" encoding="utf-8"?>
<p:tagLst xmlns:a="http://schemas.openxmlformats.org/drawingml/2006/main" xmlns:r="http://schemas.openxmlformats.org/officeDocument/2006/relationships" xmlns:p="http://schemas.openxmlformats.org/presentationml/2006/main">
  <p:tag name="PA" val="v5.2.8"/>
</p:tagLst>
</file>

<file path=ppt/tags/tag29.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PA" val="v5.2.8"/>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PA" val="v5.2.8"/>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8"/>
</p:tagLst>
</file>

<file path=ppt/tags/tag39.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8"/>
</p:tagLst>
</file>

<file path=ppt/tags/tag48.xml><?xml version="1.0" encoding="utf-8"?>
<p:tagLst xmlns:a="http://schemas.openxmlformats.org/drawingml/2006/main" xmlns:r="http://schemas.openxmlformats.org/officeDocument/2006/relationships" xmlns:p="http://schemas.openxmlformats.org/presentationml/2006/main">
  <p:tag name="PA" val="v5.2.8"/>
</p:tagLst>
</file>

<file path=ppt/tags/tag49.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PA" val="v5.2.8"/>
</p:tagLst>
</file>

<file path=ppt/tags/tag51.xml><?xml version="1.0" encoding="utf-8"?>
<p:tagLst xmlns:a="http://schemas.openxmlformats.org/drawingml/2006/main" xmlns:r="http://schemas.openxmlformats.org/officeDocument/2006/relationships" xmlns:p="http://schemas.openxmlformats.org/presentationml/2006/main">
  <p:tag name="PA" val="v5.2.8"/>
</p:tagLst>
</file>

<file path=ppt/tags/tag52.xml><?xml version="1.0" encoding="utf-8"?>
<p:tagLst xmlns:a="http://schemas.openxmlformats.org/drawingml/2006/main" xmlns:r="http://schemas.openxmlformats.org/officeDocument/2006/relationships" xmlns:p="http://schemas.openxmlformats.org/presentationml/2006/main">
  <p:tag name="PA" val="v5.2.8"/>
</p:tagLst>
</file>

<file path=ppt/tags/tag53.xml><?xml version="1.0" encoding="utf-8"?>
<p:tagLst xmlns:a="http://schemas.openxmlformats.org/drawingml/2006/main" xmlns:r="http://schemas.openxmlformats.org/officeDocument/2006/relationships" xmlns:p="http://schemas.openxmlformats.org/presentationml/2006/main">
  <p:tag name="PA" val="v5.2.8"/>
</p:tagLst>
</file>

<file path=ppt/tags/tag54.xml><?xml version="1.0" encoding="utf-8"?>
<p:tagLst xmlns:a="http://schemas.openxmlformats.org/drawingml/2006/main" xmlns:r="http://schemas.openxmlformats.org/officeDocument/2006/relationships" xmlns:p="http://schemas.openxmlformats.org/presentationml/2006/main">
  <p:tag name="PA" val="v5.2.8"/>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PA" val="v5.2.8"/>
</p:tagLst>
</file>

<file path=ppt/tags/tag57.xml><?xml version="1.0" encoding="utf-8"?>
<p:tagLst xmlns:a="http://schemas.openxmlformats.org/drawingml/2006/main" xmlns:r="http://schemas.openxmlformats.org/officeDocument/2006/relationships" xmlns:p="http://schemas.openxmlformats.org/presentationml/2006/main">
  <p:tag name="PA" val="v5.2.8"/>
</p:tagLst>
</file>

<file path=ppt/tags/tag58.xml><?xml version="1.0" encoding="utf-8"?>
<p:tagLst xmlns:a="http://schemas.openxmlformats.org/drawingml/2006/main" xmlns:r="http://schemas.openxmlformats.org/officeDocument/2006/relationships" xmlns:p="http://schemas.openxmlformats.org/presentationml/2006/main">
  <p:tag name="PA" val="v5.2.8"/>
</p:tagLst>
</file>

<file path=ppt/tags/tag59.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PA" val="v5.2.8"/>
</p:tagLst>
</file>

<file path=ppt/tags/tag61.xml><?xml version="1.0" encoding="utf-8"?>
<p:tagLst xmlns:a="http://schemas.openxmlformats.org/drawingml/2006/main" xmlns:r="http://schemas.openxmlformats.org/officeDocument/2006/relationships" xmlns:p="http://schemas.openxmlformats.org/presentationml/2006/main">
  <p:tag name="PA" val="v5.2.8"/>
</p:tagLst>
</file>

<file path=ppt/tags/tag62.xml><?xml version="1.0" encoding="utf-8"?>
<p:tagLst xmlns:a="http://schemas.openxmlformats.org/drawingml/2006/main" xmlns:r="http://schemas.openxmlformats.org/officeDocument/2006/relationships" xmlns:p="http://schemas.openxmlformats.org/presentationml/2006/main">
  <p:tag name="PA" val="v5.2.8"/>
</p:tagLst>
</file>

<file path=ppt/tags/tag63.xml><?xml version="1.0" encoding="utf-8"?>
<p:tagLst xmlns:a="http://schemas.openxmlformats.org/drawingml/2006/main" xmlns:r="http://schemas.openxmlformats.org/officeDocument/2006/relationships" xmlns:p="http://schemas.openxmlformats.org/presentationml/2006/main">
  <p:tag name="PA" val="v5.2.8"/>
</p:tagLst>
</file>

<file path=ppt/tags/tag64.xml><?xml version="1.0" encoding="utf-8"?>
<p:tagLst xmlns:a="http://schemas.openxmlformats.org/drawingml/2006/main" xmlns:r="http://schemas.openxmlformats.org/officeDocument/2006/relationships" xmlns:p="http://schemas.openxmlformats.org/presentationml/2006/main">
  <p:tag name="PA" val="v5.2.8"/>
</p:tagLst>
</file>

<file path=ppt/tags/tag65.xml><?xml version="1.0" encoding="utf-8"?>
<p:tagLst xmlns:a="http://schemas.openxmlformats.org/drawingml/2006/main" xmlns:r="http://schemas.openxmlformats.org/officeDocument/2006/relationships" xmlns:p="http://schemas.openxmlformats.org/presentationml/2006/main">
  <p:tag name="PA" val="v5.2.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PA" val="v5.2.8"/>
</p:tagLst>
</file>

<file path=ppt/tags/tag68.xml><?xml version="1.0" encoding="utf-8"?>
<p:tagLst xmlns:a="http://schemas.openxmlformats.org/drawingml/2006/main" xmlns:r="http://schemas.openxmlformats.org/officeDocument/2006/relationships" xmlns:p="http://schemas.openxmlformats.org/presentationml/2006/main">
  <p:tag name="PA" val="v5.2.8"/>
</p:tagLst>
</file>

<file path=ppt/tags/tag69.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PA" val="v5.2.8"/>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PA" val="v5.2.8"/>
</p:tagLst>
</file>

<file path=ppt/tags/tag73.xml><?xml version="1.0" encoding="utf-8"?>
<p:tagLst xmlns:a="http://schemas.openxmlformats.org/drawingml/2006/main" xmlns:r="http://schemas.openxmlformats.org/officeDocument/2006/relationships" xmlns:p="http://schemas.openxmlformats.org/presentationml/2006/main">
  <p:tag name="PA" val="v5.2.8"/>
</p:tagLst>
</file>

<file path=ppt/tags/tag74.xml><?xml version="1.0" encoding="utf-8"?>
<p:tagLst xmlns:a="http://schemas.openxmlformats.org/drawingml/2006/main" xmlns:r="http://schemas.openxmlformats.org/officeDocument/2006/relationships" xmlns:p="http://schemas.openxmlformats.org/presentationml/2006/main">
  <p:tag name="PA" val="v5.2.8"/>
</p:tagLst>
</file>

<file path=ppt/tags/tag75.xml><?xml version="1.0" encoding="utf-8"?>
<p:tagLst xmlns:a="http://schemas.openxmlformats.org/drawingml/2006/main" xmlns:r="http://schemas.openxmlformats.org/officeDocument/2006/relationships" xmlns:p="http://schemas.openxmlformats.org/presentationml/2006/main">
  <p:tag name="PA" val="v5.2.8"/>
</p:tagLst>
</file>

<file path=ppt/tags/tag76.xml><?xml version="1.0" encoding="utf-8"?>
<p:tagLst xmlns:a="http://schemas.openxmlformats.org/drawingml/2006/main" xmlns:r="http://schemas.openxmlformats.org/officeDocument/2006/relationships" xmlns:p="http://schemas.openxmlformats.org/presentationml/2006/main">
  <p:tag name="PA" val="v5.2.8"/>
</p:tagLst>
</file>

<file path=ppt/tags/tag77.xml><?xml version="1.0" encoding="utf-8"?>
<p:tagLst xmlns:a="http://schemas.openxmlformats.org/drawingml/2006/main" xmlns:r="http://schemas.openxmlformats.org/officeDocument/2006/relationships" xmlns:p="http://schemas.openxmlformats.org/presentationml/2006/main">
  <p:tag name="PA" val="v5.2.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2">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涂豆思">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Words>
  <Application>WPS 演示</Application>
  <PresentationFormat>自定义</PresentationFormat>
  <Paragraphs>333</Paragraphs>
  <Slides>39</Slides>
  <Notes>27</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1_Office 主题​​</vt:lpstr>
      <vt:lpstr>22</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马红明</cp:lastModifiedBy>
  <cp:revision>4</cp:revision>
  <dcterms:created xsi:type="dcterms:W3CDTF">2024-08-15T11:27:00Z</dcterms:created>
  <dcterms:modified xsi:type="dcterms:W3CDTF">2024-08-16T08:21:12Z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3250AA6E265141F9862F43644DEBF9D7_13</vt:lpwstr>
  </property>
  <property fmtid="{D5CDD505-2E9C-101B-9397-08002B2CF9AE}" pid="3" name="KSOProductBuildVer">
    <vt:lpwstr>2052-12.1.0.17827</vt:lpwstr>
  </property>
</Properties>
</file>